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notesSlides/notesSlide16.xml" ContentType="application/vnd.openxmlformats-officedocument.presentationml.notesSlide+xml"/>
  <Override PartName="/ppt/tags/tag16.xml" ContentType="application/vnd.openxmlformats-officedocument.presentationml.tags+xml"/>
  <Override PartName="/ppt/notesSlides/notesSlide17.xml" ContentType="application/vnd.openxmlformats-officedocument.presentationml.notesSlide+xml"/>
  <Override PartName="/ppt/tags/tag17.xml" ContentType="application/vnd.openxmlformats-officedocument.presentationml.tags+xml"/>
  <Override PartName="/ppt/notesSlides/notesSlide18.xml" ContentType="application/vnd.openxmlformats-officedocument.presentationml.notesSlide+xml"/>
  <Override PartName="/ppt/tags/tag18.xml" ContentType="application/vnd.openxmlformats-officedocument.presentationml.tags+xml"/>
  <Override PartName="/ppt/notesSlides/notesSlide19.xml" ContentType="application/vnd.openxmlformats-officedocument.presentationml.notesSlide+xml"/>
  <Override PartName="/ppt/tags/tag19.xml" ContentType="application/vnd.openxmlformats-officedocument.presentationml.tags+xml"/>
  <Override PartName="/ppt/notesSlides/notesSlide20.xml" ContentType="application/vnd.openxmlformats-officedocument.presentationml.notesSlide+xml"/>
  <Override PartName="/ppt/tags/tag20.xml" ContentType="application/vnd.openxmlformats-officedocument.presentationml.tags+xml"/>
  <Override PartName="/ppt/notesSlides/notesSlide21.xml" ContentType="application/vnd.openxmlformats-officedocument.presentationml.notesSlide+xml"/>
  <Override PartName="/ppt/tags/tag21.xml" ContentType="application/vnd.openxmlformats-officedocument.presentationml.tags+xml"/>
  <Override PartName="/ppt/notesSlides/notesSlide22.xml" ContentType="application/vnd.openxmlformats-officedocument.presentationml.notesSlide+xml"/>
  <Override PartName="/ppt/tags/tag22.xml" ContentType="application/vnd.openxmlformats-officedocument.presentationml.tags+xml"/>
  <Override PartName="/ppt/notesSlides/notesSlide23.xml" ContentType="application/vnd.openxmlformats-officedocument.presentationml.notesSlide+xml"/>
  <Override PartName="/ppt/tags/tag23.xml" ContentType="application/vnd.openxmlformats-officedocument.presentationml.tags+xml"/>
  <Override PartName="/ppt/notesSlides/notesSlide24.xml" ContentType="application/vnd.openxmlformats-officedocument.presentationml.notesSlide+xml"/>
  <Override PartName="/ppt/tags/tag24.xml" ContentType="application/vnd.openxmlformats-officedocument.presentationml.tags+xml"/>
  <Override PartName="/ppt/notesSlides/notesSlide25.xml" ContentType="application/vnd.openxmlformats-officedocument.presentationml.notesSlide+xml"/>
  <Override PartName="/ppt/tags/tag25.xml" ContentType="application/vnd.openxmlformats-officedocument.presentationml.tags+xml"/>
  <Override PartName="/ppt/notesSlides/notesSlide26.xml" ContentType="application/vnd.openxmlformats-officedocument.presentationml.notesSlide+xml"/>
  <Override PartName="/ppt/tags/tag26.xml" ContentType="application/vnd.openxmlformats-officedocument.presentationml.tags+xml"/>
  <Override PartName="/ppt/notesSlides/notesSlide27.xml" ContentType="application/vnd.openxmlformats-officedocument.presentationml.notesSlide+xml"/>
  <Override PartName="/ppt/tags/tag27.xml" ContentType="application/vnd.openxmlformats-officedocument.presentationml.tags+xml"/>
  <Override PartName="/ppt/notesSlides/notesSlide28.xml" ContentType="application/vnd.openxmlformats-officedocument.presentationml.notesSlide+xml"/>
  <Override PartName="/ppt/tags/tag28.xml" ContentType="application/vnd.openxmlformats-officedocument.presentationml.tags+xml"/>
  <Override PartName="/ppt/notesSlides/notesSlide29.xml" ContentType="application/vnd.openxmlformats-officedocument.presentationml.notesSlide+xml"/>
  <Override PartName="/ppt/tags/tag29.xml" ContentType="application/vnd.openxmlformats-officedocument.presentationml.tags+xml"/>
  <Override PartName="/ppt/notesSlides/notesSlide30.xml" ContentType="application/vnd.openxmlformats-officedocument.presentationml.notesSlide+xml"/>
  <Override PartName="/ppt/tags/tag30.xml" ContentType="application/vnd.openxmlformats-officedocument.presentationml.tags+xml"/>
  <Override PartName="/ppt/notesSlides/notesSlide31.xml" ContentType="application/vnd.openxmlformats-officedocument.presentationml.notesSlide+xml"/>
  <Override PartName="/ppt/tags/tag31.xml" ContentType="application/vnd.openxmlformats-officedocument.presentationml.tags+xml"/>
  <Override PartName="/ppt/notesSlides/notesSlide32.xml" ContentType="application/vnd.openxmlformats-officedocument.presentationml.notesSlide+xml"/>
  <Override PartName="/ppt/tags/tag32.xml" ContentType="application/vnd.openxmlformats-officedocument.presentationml.tags+xml"/>
  <Override PartName="/ppt/notesSlides/notesSlide33.xml" ContentType="application/vnd.openxmlformats-officedocument.presentationml.notesSlide+xml"/>
  <Override PartName="/ppt/tags/tag33.xml" ContentType="application/vnd.openxmlformats-officedocument.presentationml.tags+xml"/>
  <Override PartName="/ppt/notesSlides/notesSlide34.xml" ContentType="application/vnd.openxmlformats-officedocument.presentationml.notesSlide+xml"/>
  <Override PartName="/ppt/tags/tag34.xml" ContentType="application/vnd.openxmlformats-officedocument.presentationml.tags+xml"/>
  <Override PartName="/ppt/notesSlides/notesSlide35.xml" ContentType="application/vnd.openxmlformats-officedocument.presentationml.notesSlide+xml"/>
  <Override PartName="/ppt/tags/tag35.xml" ContentType="application/vnd.openxmlformats-officedocument.presentationml.tags+xml"/>
  <Override PartName="/ppt/notesSlides/notesSlide36.xml" ContentType="application/vnd.openxmlformats-officedocument.presentationml.notesSlide+xml"/>
  <Override PartName="/ppt/tags/tag36.xml" ContentType="application/vnd.openxmlformats-officedocument.presentationml.tags+xml"/>
  <Override PartName="/ppt/notesSlides/notesSlide37.xml" ContentType="application/vnd.openxmlformats-officedocument.presentationml.notesSlide+xml"/>
  <Override PartName="/ppt/tags/tag37.xml" ContentType="application/vnd.openxmlformats-officedocument.presentationml.tags+xml"/>
  <Override PartName="/ppt/notesSlides/notesSlide38.xml" ContentType="application/vnd.openxmlformats-officedocument.presentationml.notesSlide+xml"/>
  <Override PartName="/ppt/tags/tag38.xml" ContentType="application/vnd.openxmlformats-officedocument.presentationml.tags+xml"/>
  <Override PartName="/ppt/notesSlides/notesSlide39.xml" ContentType="application/vnd.openxmlformats-officedocument.presentationml.notesSlide+xml"/>
  <Override PartName="/ppt/tags/tag39.xml" ContentType="application/vnd.openxmlformats-officedocument.presentationml.tags+xml"/>
  <Override PartName="/ppt/notesSlides/notesSlide40.xml" ContentType="application/vnd.openxmlformats-officedocument.presentationml.notesSlide+xml"/>
  <Override PartName="/ppt/tags/tag4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57" r:id="rId2"/>
    <p:sldMasterId id="2147483661" r:id="rId3"/>
    <p:sldMasterId id="2147483665" r:id="rId4"/>
  </p:sldMasterIdLst>
  <p:notesMasterIdLst>
    <p:notesMasterId r:id="rId53"/>
  </p:notesMasterIdLst>
  <p:handoutMasterIdLst>
    <p:handoutMasterId r:id="rId54"/>
  </p:handoutMasterIdLst>
  <p:sldIdLst>
    <p:sldId id="265" r:id="rId5"/>
    <p:sldId id="611" r:id="rId6"/>
    <p:sldId id="617" r:id="rId7"/>
    <p:sldId id="612" r:id="rId8"/>
    <p:sldId id="619" r:id="rId9"/>
    <p:sldId id="621" r:id="rId10"/>
    <p:sldId id="622" r:id="rId11"/>
    <p:sldId id="623" r:id="rId12"/>
    <p:sldId id="624" r:id="rId13"/>
    <p:sldId id="626" r:id="rId14"/>
    <p:sldId id="627" r:id="rId15"/>
    <p:sldId id="628" r:id="rId16"/>
    <p:sldId id="629" r:id="rId17"/>
    <p:sldId id="630" r:id="rId18"/>
    <p:sldId id="631" r:id="rId19"/>
    <p:sldId id="632" r:id="rId20"/>
    <p:sldId id="633" r:id="rId21"/>
    <p:sldId id="634" r:id="rId22"/>
    <p:sldId id="635" r:id="rId23"/>
    <p:sldId id="636" r:id="rId24"/>
    <p:sldId id="615" r:id="rId25"/>
    <p:sldId id="638" r:id="rId26"/>
    <p:sldId id="639" r:id="rId27"/>
    <p:sldId id="640" r:id="rId28"/>
    <p:sldId id="641" r:id="rId29"/>
    <p:sldId id="642" r:id="rId30"/>
    <p:sldId id="662" r:id="rId31"/>
    <p:sldId id="678" r:id="rId32"/>
    <p:sldId id="679" r:id="rId33"/>
    <p:sldId id="677" r:id="rId34"/>
    <p:sldId id="673" r:id="rId35"/>
    <p:sldId id="674" r:id="rId36"/>
    <p:sldId id="675" r:id="rId37"/>
    <p:sldId id="676" r:id="rId38"/>
    <p:sldId id="647" r:id="rId39"/>
    <p:sldId id="649" r:id="rId40"/>
    <p:sldId id="650" r:id="rId41"/>
    <p:sldId id="651" r:id="rId42"/>
    <p:sldId id="652" r:id="rId43"/>
    <p:sldId id="653" r:id="rId44"/>
    <p:sldId id="654" r:id="rId45"/>
    <p:sldId id="656" r:id="rId46"/>
    <p:sldId id="657" r:id="rId47"/>
    <p:sldId id="659" r:id="rId48"/>
    <p:sldId id="658" r:id="rId49"/>
    <p:sldId id="660" r:id="rId50"/>
    <p:sldId id="661" r:id="rId51"/>
    <p:sldId id="616" r:id="rId52"/>
  </p:sldIdLst>
  <p:sldSz cx="9144000" cy="6858000" type="screen4x3"/>
  <p:notesSz cx="7315200" cy="9601200"/>
  <p:embeddedFontLst>
    <p:embeddedFont>
      <p:font typeface="Roboto" panose="020B0604020202020204" charset="0"/>
      <p:regular r:id="rId55"/>
      <p:bold r:id="rId56"/>
      <p:italic r:id="rId57"/>
      <p:boldItalic r:id="rId58"/>
    </p:embeddedFont>
    <p:embeddedFont>
      <p:font typeface="Calibri Light" panose="020F0302020204030204" pitchFamily="34" charset="0"/>
      <p:regular r:id="rId59"/>
      <p:italic r:id="rId60"/>
    </p:embeddedFont>
    <p:embeddedFont>
      <p:font typeface="Calibri" panose="020F0502020204030204" pitchFamily="34" charset="0"/>
      <p:regular r:id="rId61"/>
      <p:bold r:id="rId62"/>
      <p:italic r:id="rId63"/>
      <p:boldItalic r:id="rId6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B306B"/>
    <a:srgbClr val="262626"/>
    <a:srgbClr val="FFCC00"/>
    <a:srgbClr val="F8F8F8"/>
    <a:srgbClr val="EEECE1"/>
    <a:srgbClr val="C0504D"/>
    <a:srgbClr val="D11034"/>
    <a:srgbClr val="5F6A72"/>
    <a:srgbClr val="782C2C"/>
    <a:srgbClr val="99393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023" autoAdjust="0"/>
    <p:restoredTop sz="84255" autoAdjust="0"/>
  </p:normalViewPr>
  <p:slideViewPr>
    <p:cSldViewPr>
      <p:cViewPr varScale="1">
        <p:scale>
          <a:sx n="45" d="100"/>
          <a:sy n="45" d="100"/>
        </p:scale>
        <p:origin x="1860" y="54"/>
      </p:cViewPr>
      <p:guideLst>
        <p:guide orient="horz" pos="2160"/>
        <p:guide pos="2880"/>
      </p:guideLst>
    </p:cSldViewPr>
  </p:slideViewPr>
  <p:notesTextViewPr>
    <p:cViewPr>
      <p:scale>
        <a:sx n="33" d="100"/>
        <a:sy n="33" d="100"/>
      </p:scale>
      <p:origin x="0" y="0"/>
    </p:cViewPr>
  </p:notesTextViewPr>
  <p:sorterViewPr>
    <p:cViewPr>
      <p:scale>
        <a:sx n="100" d="100"/>
        <a:sy n="100" d="100"/>
      </p:scale>
      <p:origin x="0" y="0"/>
    </p:cViewPr>
  </p:sorterViewPr>
  <p:notesViewPr>
    <p:cSldViewPr>
      <p:cViewPr varScale="1">
        <p:scale>
          <a:sx n="88" d="100"/>
          <a:sy n="88" d="100"/>
        </p:scale>
        <p:origin x="2964"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font" Target="fonts/font1.fntdata"/><Relationship Id="rId63" Type="http://schemas.openxmlformats.org/officeDocument/2006/relationships/font" Target="fonts/font9.fntdata"/><Relationship Id="rId68"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font" Target="fonts/font4.fntdata"/><Relationship Id="rId66"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font" Target="fonts/font3.fntdata"/><Relationship Id="rId61" Type="http://schemas.openxmlformats.org/officeDocument/2006/relationships/font" Target="fonts/font7.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font" Target="fonts/font6.fntdata"/><Relationship Id="rId65" Type="http://schemas.openxmlformats.org/officeDocument/2006/relationships/presProps" Target="pres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font" Target="fonts/font2.fntdata"/><Relationship Id="rId64" Type="http://schemas.openxmlformats.org/officeDocument/2006/relationships/font" Target="fonts/font10.fntdata"/><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font" Target="fonts/font5.fntdata"/><Relationship Id="rId67"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62" Type="http://schemas.openxmlformats.org/officeDocument/2006/relationships/font" Target="fonts/font8.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sz="quarter" idx="1"/>
          </p:nvPr>
        </p:nvSpPr>
        <p:spPr>
          <a:xfrm>
            <a:off x="4143587" y="0"/>
            <a:ext cx="3169920" cy="480060"/>
          </a:xfrm>
          <a:prstGeom prst="rect">
            <a:avLst/>
          </a:prstGeom>
        </p:spPr>
        <p:txBody>
          <a:bodyPr vert="horz" lIns="95747" tIns="47873" rIns="95747" bIns="47873" rtlCol="0"/>
          <a:lstStyle>
            <a:lvl1pPr algn="r">
              <a:defRPr sz="1300"/>
            </a:lvl1pPr>
          </a:lstStyle>
          <a:p>
            <a:fld id="{51A969EA-8566-418D-AC96-BC5F6E9FAB6C}" type="datetimeFigureOut">
              <a:rPr lang="en-US" smtClean="0"/>
              <a:t>8/1/2016</a:t>
            </a:fld>
            <a:endParaRPr lang="en-US"/>
          </a:p>
        </p:txBody>
      </p:sp>
      <p:sp>
        <p:nvSpPr>
          <p:cNvPr id="4" name="Footer Placeholder 3"/>
          <p:cNvSpPr>
            <a:spLocks noGrp="1"/>
          </p:cNvSpPr>
          <p:nvPr>
            <p:ph type="ftr" sz="quarter" idx="2"/>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5" name="Slide Number Placeholder 4"/>
          <p:cNvSpPr>
            <a:spLocks noGrp="1"/>
          </p:cNvSpPr>
          <p:nvPr>
            <p:ph type="sldNum" sz="quarter" idx="3"/>
          </p:nvPr>
        </p:nvSpPr>
        <p:spPr>
          <a:xfrm>
            <a:off x="4143587" y="9119474"/>
            <a:ext cx="3169920" cy="480060"/>
          </a:xfrm>
          <a:prstGeom prst="rect">
            <a:avLst/>
          </a:prstGeom>
        </p:spPr>
        <p:txBody>
          <a:bodyPr vert="horz" lIns="95747" tIns="47873" rIns="95747" bIns="47873" rtlCol="0" anchor="b"/>
          <a:lstStyle>
            <a:lvl1pPr algn="r">
              <a:defRPr sz="1300"/>
            </a:lvl1pPr>
          </a:lstStyle>
          <a:p>
            <a:fld id="{EE82846E-1614-4B37-A9C4-3E0C2AE353DD}" type="slidenum">
              <a:rPr lang="en-US" smtClean="0"/>
              <a:t>‹#›</a:t>
            </a:fld>
            <a:endParaRPr lang="en-US"/>
          </a:p>
        </p:txBody>
      </p:sp>
    </p:spTree>
    <p:extLst>
      <p:ext uri="{BB962C8B-B14F-4D97-AF65-F5344CB8AC3E}">
        <p14:creationId xmlns:p14="http://schemas.microsoft.com/office/powerpoint/2010/main" val="337017360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0060"/>
          </a:xfrm>
          <a:prstGeom prst="rect">
            <a:avLst/>
          </a:prstGeom>
        </p:spPr>
        <p:txBody>
          <a:bodyPr vert="horz" lIns="95747" tIns="47873" rIns="95747" bIns="47873" rtlCol="0"/>
          <a:lstStyle>
            <a:lvl1pPr algn="l">
              <a:defRPr sz="1300"/>
            </a:lvl1pPr>
          </a:lstStyle>
          <a:p>
            <a:endParaRPr lang="en-US"/>
          </a:p>
        </p:txBody>
      </p:sp>
      <p:sp>
        <p:nvSpPr>
          <p:cNvPr id="3" name="Date Placeholder 2"/>
          <p:cNvSpPr>
            <a:spLocks noGrp="1"/>
          </p:cNvSpPr>
          <p:nvPr>
            <p:ph type="dt" idx="1"/>
          </p:nvPr>
        </p:nvSpPr>
        <p:spPr>
          <a:xfrm>
            <a:off x="4143587" y="0"/>
            <a:ext cx="3169920" cy="480060"/>
          </a:xfrm>
          <a:prstGeom prst="rect">
            <a:avLst/>
          </a:prstGeom>
        </p:spPr>
        <p:txBody>
          <a:bodyPr vert="horz" lIns="95747" tIns="47873" rIns="95747" bIns="47873" rtlCol="0"/>
          <a:lstStyle>
            <a:lvl1pPr algn="r">
              <a:defRPr sz="1300"/>
            </a:lvl1pPr>
          </a:lstStyle>
          <a:p>
            <a:fld id="{33B07B4B-74D8-4C42-A719-1F93879497F8}" type="datetimeFigureOut">
              <a:rPr lang="en-US" smtClean="0"/>
              <a:t>8/1/2016</a:t>
            </a:fld>
            <a:endParaRPr lang="en-US"/>
          </a:p>
        </p:txBody>
      </p:sp>
      <p:sp>
        <p:nvSpPr>
          <p:cNvPr id="4" name="Slide Image Placeholder 3"/>
          <p:cNvSpPr>
            <a:spLocks noGrp="1" noRot="1" noChangeAspect="1"/>
          </p:cNvSpPr>
          <p:nvPr>
            <p:ph type="sldImg" idx="2"/>
          </p:nvPr>
        </p:nvSpPr>
        <p:spPr>
          <a:xfrm>
            <a:off x="1257300" y="719138"/>
            <a:ext cx="4800600" cy="3600450"/>
          </a:xfrm>
          <a:prstGeom prst="rect">
            <a:avLst/>
          </a:prstGeom>
          <a:noFill/>
          <a:ln w="12700">
            <a:solidFill>
              <a:prstClr val="black"/>
            </a:solidFill>
          </a:ln>
        </p:spPr>
        <p:txBody>
          <a:bodyPr vert="horz" lIns="95747" tIns="47873" rIns="95747" bIns="47873" rtlCol="0" anchor="ctr"/>
          <a:lstStyle/>
          <a:p>
            <a:endParaRPr lang="en-US"/>
          </a:p>
        </p:txBody>
      </p:sp>
      <p:sp>
        <p:nvSpPr>
          <p:cNvPr id="5" name="Notes Placeholder 4"/>
          <p:cNvSpPr>
            <a:spLocks noGrp="1"/>
          </p:cNvSpPr>
          <p:nvPr>
            <p:ph type="body" sz="quarter" idx="3"/>
          </p:nvPr>
        </p:nvSpPr>
        <p:spPr>
          <a:xfrm>
            <a:off x="731520" y="4560570"/>
            <a:ext cx="5852160" cy="4320540"/>
          </a:xfrm>
          <a:prstGeom prst="rect">
            <a:avLst/>
          </a:prstGeom>
        </p:spPr>
        <p:txBody>
          <a:bodyPr vert="horz" lIns="95747" tIns="47873" rIns="95747" bIns="4787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0060"/>
          </a:xfrm>
          <a:prstGeom prst="rect">
            <a:avLst/>
          </a:prstGeom>
        </p:spPr>
        <p:txBody>
          <a:bodyPr vert="horz" lIns="95747" tIns="47873" rIns="95747" bIns="47873" rtlCol="0" anchor="b"/>
          <a:lstStyle>
            <a:lvl1pPr algn="l">
              <a:defRPr sz="1300"/>
            </a:lvl1pPr>
          </a:lstStyle>
          <a:p>
            <a:endParaRPr lang="en-US"/>
          </a:p>
        </p:txBody>
      </p:sp>
      <p:sp>
        <p:nvSpPr>
          <p:cNvPr id="7" name="Slide Number Placeholder 6"/>
          <p:cNvSpPr>
            <a:spLocks noGrp="1"/>
          </p:cNvSpPr>
          <p:nvPr>
            <p:ph type="sldNum" sz="quarter" idx="5"/>
          </p:nvPr>
        </p:nvSpPr>
        <p:spPr>
          <a:xfrm>
            <a:off x="4143587" y="9119474"/>
            <a:ext cx="3169920" cy="480060"/>
          </a:xfrm>
          <a:prstGeom prst="rect">
            <a:avLst/>
          </a:prstGeom>
        </p:spPr>
        <p:txBody>
          <a:bodyPr vert="horz" lIns="95747" tIns="47873" rIns="95747" bIns="47873" rtlCol="0" anchor="b"/>
          <a:lstStyle>
            <a:lvl1pPr algn="r">
              <a:defRPr sz="1300"/>
            </a:lvl1pPr>
          </a:lstStyle>
          <a:p>
            <a:fld id="{F4EE911A-504C-45E1-9DD1-A7318D673F80}" type="slidenum">
              <a:rPr lang="en-US" smtClean="0"/>
              <a:t>‹#›</a:t>
            </a:fld>
            <a:endParaRPr lang="en-US"/>
          </a:p>
        </p:txBody>
      </p:sp>
    </p:spTree>
    <p:extLst>
      <p:ext uri="{BB962C8B-B14F-4D97-AF65-F5344CB8AC3E}">
        <p14:creationId xmlns:p14="http://schemas.microsoft.com/office/powerpoint/2010/main" val="21139461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slide" Target="../slides/slide1.xml"/><Relationship Id="rId2" Type="http://schemas.openxmlformats.org/officeDocument/2006/relationships/notesMaster" Target="../notesMasters/notesMaster1.xml"/><Relationship Id="rId1" Type="http://schemas.openxmlformats.org/officeDocument/2006/relationships/tags" Target="../tags/tag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notesMaster" Target="../notesMasters/notesMaster1.xml"/><Relationship Id="rId1" Type="http://schemas.openxmlformats.org/officeDocument/2006/relationships/tags" Target="../tags/tag10.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11.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12.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13.xml"/></Relationships>
</file>

<file path=ppt/notesSlides/_rels/notesSlide14.xml.rels><?xml version="1.0" encoding="UTF-8" standalone="yes"?>
<Relationships xmlns="http://schemas.openxmlformats.org/package/2006/relationships"><Relationship Id="rId3" Type="http://schemas.openxmlformats.org/officeDocument/2006/relationships/slide" Target="../slides/slide15.xml"/><Relationship Id="rId2" Type="http://schemas.openxmlformats.org/officeDocument/2006/relationships/notesMaster" Target="../notesMasters/notesMaster1.xml"/><Relationship Id="rId1" Type="http://schemas.openxmlformats.org/officeDocument/2006/relationships/tags" Target="../tags/tag14.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15.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16.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17.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18.xml"/></Relationships>
</file>

<file path=ppt/notesSlides/_rels/notesSlide19.xml.rels><?xml version="1.0" encoding="UTF-8" standalone="yes"?>
<Relationships xmlns="http://schemas.openxmlformats.org/package/2006/relationships"><Relationship Id="rId3" Type="http://schemas.openxmlformats.org/officeDocument/2006/relationships/slide" Target="../slides/slide20.xml"/><Relationship Id="rId2" Type="http://schemas.openxmlformats.org/officeDocument/2006/relationships/notesMaster" Target="../notesMasters/notesMaster1.xml"/><Relationship Id="rId1" Type="http://schemas.openxmlformats.org/officeDocument/2006/relationships/tags" Target="../tags/tag19.xml"/></Relationships>
</file>

<file path=ppt/notesSlides/_rels/notesSlide2.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notesMaster" Target="../notesMasters/notesMaster1.xml"/><Relationship Id="rId1" Type="http://schemas.openxmlformats.org/officeDocument/2006/relationships/tags" Target="../tags/tag2.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20.xml"/></Relationships>
</file>

<file path=ppt/notesSlides/_rels/notesSlide21.xml.rels><?xml version="1.0" encoding="UTF-8" standalone="yes"?>
<Relationships xmlns="http://schemas.openxmlformats.org/package/2006/relationships"><Relationship Id="rId3" Type="http://schemas.openxmlformats.org/officeDocument/2006/relationships/slide" Target="../slides/slide22.xml"/><Relationship Id="rId2" Type="http://schemas.openxmlformats.org/officeDocument/2006/relationships/notesMaster" Target="../notesMasters/notesMaster1.xml"/><Relationship Id="rId1" Type="http://schemas.openxmlformats.org/officeDocument/2006/relationships/tags" Target="../tags/tag21.xml"/></Relationships>
</file>

<file path=ppt/notesSlides/_rels/notesSlide22.xml.rels><?xml version="1.0" encoding="UTF-8" standalone="yes"?>
<Relationships xmlns="http://schemas.openxmlformats.org/package/2006/relationships"><Relationship Id="rId3" Type="http://schemas.openxmlformats.org/officeDocument/2006/relationships/slide" Target="../slides/slide23.xml"/><Relationship Id="rId2" Type="http://schemas.openxmlformats.org/officeDocument/2006/relationships/notesMaster" Target="../notesMasters/notesMaster1.xml"/><Relationship Id="rId1" Type="http://schemas.openxmlformats.org/officeDocument/2006/relationships/tags" Target="../tags/tag22.xml"/></Relationships>
</file>

<file path=ppt/notesSlides/_rels/notesSlide23.xml.rels><?xml version="1.0" encoding="UTF-8" standalone="yes"?>
<Relationships xmlns="http://schemas.openxmlformats.org/package/2006/relationships"><Relationship Id="rId3" Type="http://schemas.openxmlformats.org/officeDocument/2006/relationships/slide" Target="../slides/slide24.xml"/><Relationship Id="rId2" Type="http://schemas.openxmlformats.org/officeDocument/2006/relationships/notesMaster" Target="../notesMasters/notesMaster1.xml"/><Relationship Id="rId1" Type="http://schemas.openxmlformats.org/officeDocument/2006/relationships/tags" Target="../tags/tag23.xml"/></Relationships>
</file>

<file path=ppt/notesSlides/_rels/notesSlide24.xml.rels><?xml version="1.0" encoding="UTF-8" standalone="yes"?>
<Relationships xmlns="http://schemas.openxmlformats.org/package/2006/relationships"><Relationship Id="rId3" Type="http://schemas.openxmlformats.org/officeDocument/2006/relationships/slide" Target="../slides/slide25.xml"/><Relationship Id="rId2" Type="http://schemas.openxmlformats.org/officeDocument/2006/relationships/notesMaster" Target="../notesMasters/notesMaster1.xml"/><Relationship Id="rId1" Type="http://schemas.openxmlformats.org/officeDocument/2006/relationships/tags" Target="../tags/tag24.xml"/></Relationships>
</file>

<file path=ppt/notesSlides/_rels/notesSlide25.xml.rels><?xml version="1.0" encoding="UTF-8" standalone="yes"?>
<Relationships xmlns="http://schemas.openxmlformats.org/package/2006/relationships"><Relationship Id="rId3" Type="http://schemas.openxmlformats.org/officeDocument/2006/relationships/slide" Target="../slides/slide26.xml"/><Relationship Id="rId2" Type="http://schemas.openxmlformats.org/officeDocument/2006/relationships/notesMaster" Target="../notesMasters/notesMaster1.xml"/><Relationship Id="rId1" Type="http://schemas.openxmlformats.org/officeDocument/2006/relationships/tags" Target="../tags/tag25.xml"/></Relationships>
</file>

<file path=ppt/notesSlides/_rels/notesSlide26.xml.rels><?xml version="1.0" encoding="UTF-8" standalone="yes"?>
<Relationships xmlns="http://schemas.openxmlformats.org/package/2006/relationships"><Relationship Id="rId3" Type="http://schemas.openxmlformats.org/officeDocument/2006/relationships/slide" Target="../slides/slide27.xml"/><Relationship Id="rId2" Type="http://schemas.openxmlformats.org/officeDocument/2006/relationships/notesMaster" Target="../notesMasters/notesMaster1.xml"/><Relationship Id="rId1" Type="http://schemas.openxmlformats.org/officeDocument/2006/relationships/tags" Target="../tags/tag26.xml"/></Relationships>
</file>

<file path=ppt/notesSlides/_rels/notesSlide27.xml.rels><?xml version="1.0" encoding="UTF-8" standalone="yes"?>
<Relationships xmlns="http://schemas.openxmlformats.org/package/2006/relationships"><Relationship Id="rId3" Type="http://schemas.openxmlformats.org/officeDocument/2006/relationships/slide" Target="../slides/slide35.xml"/><Relationship Id="rId2" Type="http://schemas.openxmlformats.org/officeDocument/2006/relationships/notesMaster" Target="../notesMasters/notesMaster1.xml"/><Relationship Id="rId1" Type="http://schemas.openxmlformats.org/officeDocument/2006/relationships/tags" Target="../tags/tag27.xml"/></Relationships>
</file>

<file path=ppt/notesSlides/_rels/notesSlide28.xml.rels><?xml version="1.0" encoding="UTF-8" standalone="yes"?>
<Relationships xmlns="http://schemas.openxmlformats.org/package/2006/relationships"><Relationship Id="rId3" Type="http://schemas.openxmlformats.org/officeDocument/2006/relationships/slide" Target="../slides/slide36.xml"/><Relationship Id="rId2" Type="http://schemas.openxmlformats.org/officeDocument/2006/relationships/notesMaster" Target="../notesMasters/notesMaster1.xml"/><Relationship Id="rId1" Type="http://schemas.openxmlformats.org/officeDocument/2006/relationships/tags" Target="../tags/tag28.xml"/></Relationships>
</file>

<file path=ppt/notesSlides/_rels/notesSlide29.xml.rels><?xml version="1.0" encoding="UTF-8" standalone="yes"?>
<Relationships xmlns="http://schemas.openxmlformats.org/package/2006/relationships"><Relationship Id="rId3" Type="http://schemas.openxmlformats.org/officeDocument/2006/relationships/slide" Target="../slides/slide37.xml"/><Relationship Id="rId2" Type="http://schemas.openxmlformats.org/officeDocument/2006/relationships/notesMaster" Target="../notesMasters/notesMaster1.xml"/><Relationship Id="rId1" Type="http://schemas.openxmlformats.org/officeDocument/2006/relationships/tags" Target="../tags/tag29.xml"/></Relationships>
</file>

<file path=ppt/notesSlides/_rels/notesSlide3.xml.rels><?xml version="1.0" encoding="UTF-8" standalone="yes"?>
<Relationships xmlns="http://schemas.openxmlformats.org/package/2006/relationships"><Relationship Id="rId3" Type="http://schemas.openxmlformats.org/officeDocument/2006/relationships/slide" Target="../slides/slide3.xml"/><Relationship Id="rId2" Type="http://schemas.openxmlformats.org/officeDocument/2006/relationships/notesMaster" Target="../notesMasters/notesMaster1.xml"/><Relationship Id="rId1" Type="http://schemas.openxmlformats.org/officeDocument/2006/relationships/tags" Target="../tags/tag3.xml"/></Relationships>
</file>

<file path=ppt/notesSlides/_rels/notesSlide30.xml.rels><?xml version="1.0" encoding="UTF-8" standalone="yes"?>
<Relationships xmlns="http://schemas.openxmlformats.org/package/2006/relationships"><Relationship Id="rId3" Type="http://schemas.openxmlformats.org/officeDocument/2006/relationships/slide" Target="../slides/slide38.xml"/><Relationship Id="rId2" Type="http://schemas.openxmlformats.org/officeDocument/2006/relationships/notesMaster" Target="../notesMasters/notesMaster1.xml"/><Relationship Id="rId1" Type="http://schemas.openxmlformats.org/officeDocument/2006/relationships/tags" Target="../tags/tag30.xml"/></Relationships>
</file>

<file path=ppt/notesSlides/_rels/notesSlide31.xml.rels><?xml version="1.0" encoding="UTF-8" standalone="yes"?>
<Relationships xmlns="http://schemas.openxmlformats.org/package/2006/relationships"><Relationship Id="rId3" Type="http://schemas.openxmlformats.org/officeDocument/2006/relationships/slide" Target="../slides/slide39.xml"/><Relationship Id="rId2" Type="http://schemas.openxmlformats.org/officeDocument/2006/relationships/notesMaster" Target="../notesMasters/notesMaster1.xml"/><Relationship Id="rId1" Type="http://schemas.openxmlformats.org/officeDocument/2006/relationships/tags" Target="../tags/tag31.xml"/></Relationships>
</file>

<file path=ppt/notesSlides/_rels/notesSlide32.xml.rels><?xml version="1.0" encoding="UTF-8" standalone="yes"?>
<Relationships xmlns="http://schemas.openxmlformats.org/package/2006/relationships"><Relationship Id="rId3" Type="http://schemas.openxmlformats.org/officeDocument/2006/relationships/slide" Target="../slides/slide40.xml"/><Relationship Id="rId2" Type="http://schemas.openxmlformats.org/officeDocument/2006/relationships/notesMaster" Target="../notesMasters/notesMaster1.xml"/><Relationship Id="rId1" Type="http://schemas.openxmlformats.org/officeDocument/2006/relationships/tags" Target="../tags/tag32.xml"/></Relationships>
</file>

<file path=ppt/notesSlides/_rels/notesSlide33.xml.rels><?xml version="1.0" encoding="UTF-8" standalone="yes"?>
<Relationships xmlns="http://schemas.openxmlformats.org/package/2006/relationships"><Relationship Id="rId3" Type="http://schemas.openxmlformats.org/officeDocument/2006/relationships/slide" Target="../slides/slide41.xml"/><Relationship Id="rId2" Type="http://schemas.openxmlformats.org/officeDocument/2006/relationships/notesMaster" Target="../notesMasters/notesMaster1.xml"/><Relationship Id="rId1" Type="http://schemas.openxmlformats.org/officeDocument/2006/relationships/tags" Target="../tags/tag33.xml"/></Relationships>
</file>

<file path=ppt/notesSlides/_rels/notesSlide34.xml.rels><?xml version="1.0" encoding="UTF-8" standalone="yes"?>
<Relationships xmlns="http://schemas.openxmlformats.org/package/2006/relationships"><Relationship Id="rId3" Type="http://schemas.openxmlformats.org/officeDocument/2006/relationships/slide" Target="../slides/slide42.xml"/><Relationship Id="rId2" Type="http://schemas.openxmlformats.org/officeDocument/2006/relationships/notesMaster" Target="../notesMasters/notesMaster1.xml"/><Relationship Id="rId1" Type="http://schemas.openxmlformats.org/officeDocument/2006/relationships/tags" Target="../tags/tag34.xml"/></Relationships>
</file>

<file path=ppt/notesSlides/_rels/notesSlide35.xml.rels><?xml version="1.0" encoding="UTF-8" standalone="yes"?>
<Relationships xmlns="http://schemas.openxmlformats.org/package/2006/relationships"><Relationship Id="rId3" Type="http://schemas.openxmlformats.org/officeDocument/2006/relationships/slide" Target="../slides/slide43.xml"/><Relationship Id="rId2" Type="http://schemas.openxmlformats.org/officeDocument/2006/relationships/notesMaster" Target="../notesMasters/notesMaster1.xml"/><Relationship Id="rId1" Type="http://schemas.openxmlformats.org/officeDocument/2006/relationships/tags" Target="../tags/tag35.xml"/></Relationships>
</file>

<file path=ppt/notesSlides/_rels/notesSlide36.xml.rels><?xml version="1.0" encoding="UTF-8" standalone="yes"?>
<Relationships xmlns="http://schemas.openxmlformats.org/package/2006/relationships"><Relationship Id="rId3" Type="http://schemas.openxmlformats.org/officeDocument/2006/relationships/slide" Target="../slides/slide44.xml"/><Relationship Id="rId2" Type="http://schemas.openxmlformats.org/officeDocument/2006/relationships/notesMaster" Target="../notesMasters/notesMaster1.xml"/><Relationship Id="rId1" Type="http://schemas.openxmlformats.org/officeDocument/2006/relationships/tags" Target="../tags/tag36.xml"/></Relationships>
</file>

<file path=ppt/notesSlides/_rels/notesSlide37.xml.rels><?xml version="1.0" encoding="UTF-8" standalone="yes"?>
<Relationships xmlns="http://schemas.openxmlformats.org/package/2006/relationships"><Relationship Id="rId3" Type="http://schemas.openxmlformats.org/officeDocument/2006/relationships/slide" Target="../slides/slide45.xml"/><Relationship Id="rId2" Type="http://schemas.openxmlformats.org/officeDocument/2006/relationships/notesMaster" Target="../notesMasters/notesMaster1.xml"/><Relationship Id="rId1" Type="http://schemas.openxmlformats.org/officeDocument/2006/relationships/tags" Target="../tags/tag37.xml"/></Relationships>
</file>

<file path=ppt/notesSlides/_rels/notesSlide38.xml.rels><?xml version="1.0" encoding="UTF-8" standalone="yes"?>
<Relationships xmlns="http://schemas.openxmlformats.org/package/2006/relationships"><Relationship Id="rId3" Type="http://schemas.openxmlformats.org/officeDocument/2006/relationships/slide" Target="../slides/slide46.xml"/><Relationship Id="rId2" Type="http://schemas.openxmlformats.org/officeDocument/2006/relationships/notesMaster" Target="../notesMasters/notesMaster1.xml"/><Relationship Id="rId1" Type="http://schemas.openxmlformats.org/officeDocument/2006/relationships/tags" Target="../tags/tag38.xml"/></Relationships>
</file>

<file path=ppt/notesSlides/_rels/notesSlide39.xml.rels><?xml version="1.0" encoding="UTF-8" standalone="yes"?>
<Relationships xmlns="http://schemas.openxmlformats.org/package/2006/relationships"><Relationship Id="rId3" Type="http://schemas.openxmlformats.org/officeDocument/2006/relationships/slide" Target="../slides/slide47.xml"/><Relationship Id="rId2" Type="http://schemas.openxmlformats.org/officeDocument/2006/relationships/notesMaster" Target="../notesMasters/notesMaster1.xml"/><Relationship Id="rId1" Type="http://schemas.openxmlformats.org/officeDocument/2006/relationships/tags" Target="../tags/tag39.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4.xml"/><Relationship Id="rId2" Type="http://schemas.openxmlformats.org/officeDocument/2006/relationships/notesMaster" Target="../notesMasters/notesMaster1.xml"/><Relationship Id="rId1" Type="http://schemas.openxmlformats.org/officeDocument/2006/relationships/tags" Target="../tags/tag4.xml"/></Relationships>
</file>

<file path=ppt/notesSlides/_rels/notesSlide40.xml.rels><?xml version="1.0" encoding="UTF-8" standalone="yes"?>
<Relationships xmlns="http://schemas.openxmlformats.org/package/2006/relationships"><Relationship Id="rId3" Type="http://schemas.openxmlformats.org/officeDocument/2006/relationships/slide" Target="../slides/slide48.xml"/><Relationship Id="rId2" Type="http://schemas.openxmlformats.org/officeDocument/2006/relationships/notesMaster" Target="../notesMasters/notesMaster1.xml"/><Relationship Id="rId1" Type="http://schemas.openxmlformats.org/officeDocument/2006/relationships/tags" Target="../tags/tag40.xml"/></Relationships>
</file>

<file path=ppt/notesSlides/_rels/notesSlide5.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5.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6.xml"/><Relationship Id="rId2" Type="http://schemas.openxmlformats.org/officeDocument/2006/relationships/notesMaster" Target="../notesMasters/notesMaster1.xml"/><Relationship Id="rId1" Type="http://schemas.openxmlformats.org/officeDocument/2006/relationships/tags" Target="../tags/tag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7.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8.xml"/></Relationships>
</file>

<file path=ppt/notesSlides/_rels/notesSlide9.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a:t>
            </a:fld>
            <a:endParaRPr lang="en-US"/>
          </a:p>
        </p:txBody>
      </p:sp>
    </p:spTree>
    <p:extLst>
      <p:ext uri="{BB962C8B-B14F-4D97-AF65-F5344CB8AC3E}">
        <p14:creationId xmlns:p14="http://schemas.microsoft.com/office/powerpoint/2010/main" val="26491498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10</a:t>
            </a:fld>
            <a:endParaRPr lang="en-US"/>
          </a:p>
        </p:txBody>
      </p:sp>
    </p:spTree>
    <p:extLst>
      <p:ext uri="{BB962C8B-B14F-4D97-AF65-F5344CB8AC3E}">
        <p14:creationId xmlns:p14="http://schemas.microsoft.com/office/powerpoint/2010/main" val="19085392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11</a:t>
            </a:fld>
            <a:endParaRPr lang="en-US"/>
          </a:p>
        </p:txBody>
      </p:sp>
    </p:spTree>
    <p:extLst>
      <p:ext uri="{BB962C8B-B14F-4D97-AF65-F5344CB8AC3E}">
        <p14:creationId xmlns:p14="http://schemas.microsoft.com/office/powerpoint/2010/main" val="24672007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12</a:t>
            </a:fld>
            <a:endParaRPr lang="en-US"/>
          </a:p>
        </p:txBody>
      </p:sp>
    </p:spTree>
    <p:extLst>
      <p:ext uri="{BB962C8B-B14F-4D97-AF65-F5344CB8AC3E}">
        <p14:creationId xmlns:p14="http://schemas.microsoft.com/office/powerpoint/2010/main" val="15438025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14</a:t>
            </a:fld>
            <a:endParaRPr lang="en-US"/>
          </a:p>
        </p:txBody>
      </p:sp>
    </p:spTree>
    <p:extLst>
      <p:ext uri="{BB962C8B-B14F-4D97-AF65-F5344CB8AC3E}">
        <p14:creationId xmlns:p14="http://schemas.microsoft.com/office/powerpoint/2010/main" val="35648609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dirty="0"/>
          </a:p>
        </p:txBody>
      </p:sp>
      <p:sp>
        <p:nvSpPr>
          <p:cNvPr id="4" name="Slide Number Placeholder 3"/>
          <p:cNvSpPr>
            <a:spLocks noGrp="1"/>
          </p:cNvSpPr>
          <p:nvPr>
            <p:ph type="sldNum" sz="quarter" idx="10"/>
          </p:nvPr>
        </p:nvSpPr>
        <p:spPr/>
        <p:txBody>
          <a:bodyPr/>
          <a:lstStyle/>
          <a:p>
            <a:fld id="{F4EE911A-504C-45E1-9DD1-A7318D673F80}" type="slidenum">
              <a:rPr lang="en-US" smtClean="0"/>
              <a:t>15</a:t>
            </a:fld>
            <a:endParaRPr lang="en-US"/>
          </a:p>
        </p:txBody>
      </p:sp>
    </p:spTree>
    <p:extLst>
      <p:ext uri="{BB962C8B-B14F-4D97-AF65-F5344CB8AC3E}">
        <p14:creationId xmlns:p14="http://schemas.microsoft.com/office/powerpoint/2010/main" val="14970649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16</a:t>
            </a:fld>
            <a:endParaRPr lang="en-US"/>
          </a:p>
        </p:txBody>
      </p:sp>
    </p:spTree>
    <p:extLst>
      <p:ext uri="{BB962C8B-B14F-4D97-AF65-F5344CB8AC3E}">
        <p14:creationId xmlns:p14="http://schemas.microsoft.com/office/powerpoint/2010/main" val="12877780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17</a:t>
            </a:fld>
            <a:endParaRPr lang="en-US"/>
          </a:p>
        </p:txBody>
      </p:sp>
    </p:spTree>
    <p:extLst>
      <p:ext uri="{BB962C8B-B14F-4D97-AF65-F5344CB8AC3E}">
        <p14:creationId xmlns:p14="http://schemas.microsoft.com/office/powerpoint/2010/main" val="6826495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18</a:t>
            </a:fld>
            <a:endParaRPr lang="en-US"/>
          </a:p>
        </p:txBody>
      </p:sp>
    </p:spTree>
    <p:extLst>
      <p:ext uri="{BB962C8B-B14F-4D97-AF65-F5344CB8AC3E}">
        <p14:creationId xmlns:p14="http://schemas.microsoft.com/office/powerpoint/2010/main" val="41949666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19</a:t>
            </a:fld>
            <a:endParaRPr lang="en-US"/>
          </a:p>
        </p:txBody>
      </p:sp>
    </p:spTree>
    <p:extLst>
      <p:ext uri="{BB962C8B-B14F-4D97-AF65-F5344CB8AC3E}">
        <p14:creationId xmlns:p14="http://schemas.microsoft.com/office/powerpoint/2010/main" val="17419642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20</a:t>
            </a:fld>
            <a:endParaRPr lang="en-US"/>
          </a:p>
        </p:txBody>
      </p:sp>
    </p:spTree>
    <p:extLst>
      <p:ext uri="{BB962C8B-B14F-4D97-AF65-F5344CB8AC3E}">
        <p14:creationId xmlns:p14="http://schemas.microsoft.com/office/powerpoint/2010/main" val="2183083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a:t>
            </a:fld>
            <a:endParaRPr lang="en-US"/>
          </a:p>
        </p:txBody>
      </p:sp>
    </p:spTree>
    <p:extLst>
      <p:ext uri="{BB962C8B-B14F-4D97-AF65-F5344CB8AC3E}">
        <p14:creationId xmlns:p14="http://schemas.microsoft.com/office/powerpoint/2010/main" val="25380590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21</a:t>
            </a:fld>
            <a:endParaRPr lang="en-US"/>
          </a:p>
        </p:txBody>
      </p:sp>
    </p:spTree>
    <p:extLst>
      <p:ext uri="{BB962C8B-B14F-4D97-AF65-F5344CB8AC3E}">
        <p14:creationId xmlns:p14="http://schemas.microsoft.com/office/powerpoint/2010/main" val="370089493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22</a:t>
            </a:fld>
            <a:endParaRPr lang="en-US"/>
          </a:p>
        </p:txBody>
      </p:sp>
    </p:spTree>
    <p:extLst>
      <p:ext uri="{BB962C8B-B14F-4D97-AF65-F5344CB8AC3E}">
        <p14:creationId xmlns:p14="http://schemas.microsoft.com/office/powerpoint/2010/main" val="31352109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23</a:t>
            </a:fld>
            <a:endParaRPr lang="en-US"/>
          </a:p>
        </p:txBody>
      </p:sp>
    </p:spTree>
    <p:extLst>
      <p:ext uri="{BB962C8B-B14F-4D97-AF65-F5344CB8AC3E}">
        <p14:creationId xmlns:p14="http://schemas.microsoft.com/office/powerpoint/2010/main" val="130627147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24</a:t>
            </a:fld>
            <a:endParaRPr lang="en-US"/>
          </a:p>
        </p:txBody>
      </p:sp>
    </p:spTree>
    <p:extLst>
      <p:ext uri="{BB962C8B-B14F-4D97-AF65-F5344CB8AC3E}">
        <p14:creationId xmlns:p14="http://schemas.microsoft.com/office/powerpoint/2010/main" val="24309245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25</a:t>
            </a:fld>
            <a:endParaRPr lang="en-US"/>
          </a:p>
        </p:txBody>
      </p:sp>
    </p:spTree>
    <p:extLst>
      <p:ext uri="{BB962C8B-B14F-4D97-AF65-F5344CB8AC3E}">
        <p14:creationId xmlns:p14="http://schemas.microsoft.com/office/powerpoint/2010/main" val="39269252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26</a:t>
            </a:fld>
            <a:endParaRPr lang="en-US"/>
          </a:p>
        </p:txBody>
      </p:sp>
    </p:spTree>
    <p:extLst>
      <p:ext uri="{BB962C8B-B14F-4D97-AF65-F5344CB8AC3E}">
        <p14:creationId xmlns:p14="http://schemas.microsoft.com/office/powerpoint/2010/main" val="31674489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27</a:t>
            </a:fld>
            <a:endParaRPr lang="en-US"/>
          </a:p>
        </p:txBody>
      </p:sp>
    </p:spTree>
    <p:extLst>
      <p:ext uri="{BB962C8B-B14F-4D97-AF65-F5344CB8AC3E}">
        <p14:creationId xmlns:p14="http://schemas.microsoft.com/office/powerpoint/2010/main" val="60424509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dirty="0"/>
          </a:p>
        </p:txBody>
      </p:sp>
      <p:sp>
        <p:nvSpPr>
          <p:cNvPr id="4" name="Slide Number Placeholder 3"/>
          <p:cNvSpPr>
            <a:spLocks noGrp="1"/>
          </p:cNvSpPr>
          <p:nvPr>
            <p:ph type="sldNum" sz="quarter" idx="10"/>
          </p:nvPr>
        </p:nvSpPr>
        <p:spPr/>
        <p:txBody>
          <a:bodyPr/>
          <a:lstStyle/>
          <a:p>
            <a:fld id="{F4EE911A-504C-45E1-9DD1-A7318D673F80}" type="slidenum">
              <a:rPr lang="en-US" smtClean="0"/>
              <a:t>35</a:t>
            </a:fld>
            <a:endParaRPr lang="en-US"/>
          </a:p>
        </p:txBody>
      </p:sp>
    </p:spTree>
    <p:extLst>
      <p:ext uri="{BB962C8B-B14F-4D97-AF65-F5344CB8AC3E}">
        <p14:creationId xmlns:p14="http://schemas.microsoft.com/office/powerpoint/2010/main" val="11081888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dirty="0"/>
          </a:p>
        </p:txBody>
      </p:sp>
      <p:sp>
        <p:nvSpPr>
          <p:cNvPr id="4" name="Slide Number Placeholder 3"/>
          <p:cNvSpPr>
            <a:spLocks noGrp="1"/>
          </p:cNvSpPr>
          <p:nvPr>
            <p:ph type="sldNum" sz="quarter" idx="10"/>
          </p:nvPr>
        </p:nvSpPr>
        <p:spPr/>
        <p:txBody>
          <a:bodyPr/>
          <a:lstStyle/>
          <a:p>
            <a:fld id="{F4EE911A-504C-45E1-9DD1-A7318D673F80}" type="slidenum">
              <a:rPr lang="en-US" smtClean="0"/>
              <a:t>36</a:t>
            </a:fld>
            <a:endParaRPr lang="en-US"/>
          </a:p>
        </p:txBody>
      </p:sp>
    </p:spTree>
    <p:extLst>
      <p:ext uri="{BB962C8B-B14F-4D97-AF65-F5344CB8AC3E}">
        <p14:creationId xmlns:p14="http://schemas.microsoft.com/office/powerpoint/2010/main" val="190376850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dirty="0"/>
          </a:p>
        </p:txBody>
      </p:sp>
      <p:sp>
        <p:nvSpPr>
          <p:cNvPr id="4" name="Slide Number Placeholder 3"/>
          <p:cNvSpPr>
            <a:spLocks noGrp="1"/>
          </p:cNvSpPr>
          <p:nvPr>
            <p:ph type="sldNum" sz="quarter" idx="10"/>
          </p:nvPr>
        </p:nvSpPr>
        <p:spPr/>
        <p:txBody>
          <a:bodyPr/>
          <a:lstStyle/>
          <a:p>
            <a:fld id="{F4EE911A-504C-45E1-9DD1-A7318D673F80}" type="slidenum">
              <a:rPr lang="en-US" smtClean="0"/>
              <a:t>37</a:t>
            </a:fld>
            <a:endParaRPr lang="en-US"/>
          </a:p>
        </p:txBody>
      </p:sp>
    </p:spTree>
    <p:extLst>
      <p:ext uri="{BB962C8B-B14F-4D97-AF65-F5344CB8AC3E}">
        <p14:creationId xmlns:p14="http://schemas.microsoft.com/office/powerpoint/2010/main" val="2646567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a:t>
            </a:fld>
            <a:endParaRPr lang="en-US"/>
          </a:p>
        </p:txBody>
      </p:sp>
    </p:spTree>
    <p:extLst>
      <p:ext uri="{BB962C8B-B14F-4D97-AF65-F5344CB8AC3E}">
        <p14:creationId xmlns:p14="http://schemas.microsoft.com/office/powerpoint/2010/main" val="140195240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38</a:t>
            </a:fld>
            <a:endParaRPr lang="en-US"/>
          </a:p>
        </p:txBody>
      </p:sp>
    </p:spTree>
    <p:extLst>
      <p:ext uri="{BB962C8B-B14F-4D97-AF65-F5344CB8AC3E}">
        <p14:creationId xmlns:p14="http://schemas.microsoft.com/office/powerpoint/2010/main" val="7925998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39</a:t>
            </a:fld>
            <a:endParaRPr lang="en-US"/>
          </a:p>
        </p:txBody>
      </p:sp>
    </p:spTree>
    <p:extLst>
      <p:ext uri="{BB962C8B-B14F-4D97-AF65-F5344CB8AC3E}">
        <p14:creationId xmlns:p14="http://schemas.microsoft.com/office/powerpoint/2010/main" val="19346200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40</a:t>
            </a:fld>
            <a:endParaRPr lang="en-US"/>
          </a:p>
        </p:txBody>
      </p:sp>
    </p:spTree>
    <p:extLst>
      <p:ext uri="{BB962C8B-B14F-4D97-AF65-F5344CB8AC3E}">
        <p14:creationId xmlns:p14="http://schemas.microsoft.com/office/powerpoint/2010/main" val="169960450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41</a:t>
            </a:fld>
            <a:endParaRPr lang="en-US"/>
          </a:p>
        </p:txBody>
      </p:sp>
    </p:spTree>
    <p:extLst>
      <p:ext uri="{BB962C8B-B14F-4D97-AF65-F5344CB8AC3E}">
        <p14:creationId xmlns:p14="http://schemas.microsoft.com/office/powerpoint/2010/main" val="53168125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42</a:t>
            </a:fld>
            <a:endParaRPr lang="en-US"/>
          </a:p>
        </p:txBody>
      </p:sp>
    </p:spTree>
    <p:extLst>
      <p:ext uri="{BB962C8B-B14F-4D97-AF65-F5344CB8AC3E}">
        <p14:creationId xmlns:p14="http://schemas.microsoft.com/office/powerpoint/2010/main" val="19139035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43</a:t>
            </a:fld>
            <a:endParaRPr lang="en-US"/>
          </a:p>
        </p:txBody>
      </p:sp>
    </p:spTree>
    <p:extLst>
      <p:ext uri="{BB962C8B-B14F-4D97-AF65-F5344CB8AC3E}">
        <p14:creationId xmlns:p14="http://schemas.microsoft.com/office/powerpoint/2010/main" val="193407321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44</a:t>
            </a:fld>
            <a:endParaRPr lang="en-US"/>
          </a:p>
        </p:txBody>
      </p:sp>
    </p:spTree>
    <p:extLst>
      <p:ext uri="{BB962C8B-B14F-4D97-AF65-F5344CB8AC3E}">
        <p14:creationId xmlns:p14="http://schemas.microsoft.com/office/powerpoint/2010/main" val="361932426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45</a:t>
            </a:fld>
            <a:endParaRPr lang="en-US"/>
          </a:p>
        </p:txBody>
      </p:sp>
    </p:spTree>
    <p:extLst>
      <p:ext uri="{BB962C8B-B14F-4D97-AF65-F5344CB8AC3E}">
        <p14:creationId xmlns:p14="http://schemas.microsoft.com/office/powerpoint/2010/main" val="333589112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46</a:t>
            </a:fld>
            <a:endParaRPr lang="en-US"/>
          </a:p>
        </p:txBody>
      </p:sp>
    </p:spTree>
    <p:extLst>
      <p:ext uri="{BB962C8B-B14F-4D97-AF65-F5344CB8AC3E}">
        <p14:creationId xmlns:p14="http://schemas.microsoft.com/office/powerpoint/2010/main" val="197021228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47</a:t>
            </a:fld>
            <a:endParaRPr lang="en-US"/>
          </a:p>
        </p:txBody>
      </p:sp>
    </p:spTree>
    <p:extLst>
      <p:ext uri="{BB962C8B-B14F-4D97-AF65-F5344CB8AC3E}">
        <p14:creationId xmlns:p14="http://schemas.microsoft.com/office/powerpoint/2010/main" val="2279259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a:t>
            </a:fld>
            <a:endParaRPr lang="en-US"/>
          </a:p>
        </p:txBody>
      </p:sp>
    </p:spTree>
    <p:extLst>
      <p:ext uri="{BB962C8B-B14F-4D97-AF65-F5344CB8AC3E}">
        <p14:creationId xmlns:p14="http://schemas.microsoft.com/office/powerpoint/2010/main" val="377389889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48</a:t>
            </a:fld>
            <a:endParaRPr lang="en-US"/>
          </a:p>
        </p:txBody>
      </p:sp>
    </p:spTree>
    <p:extLst>
      <p:ext uri="{BB962C8B-B14F-4D97-AF65-F5344CB8AC3E}">
        <p14:creationId xmlns:p14="http://schemas.microsoft.com/office/powerpoint/2010/main" val="419177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5</a:t>
            </a:fld>
            <a:endParaRPr lang="en-US"/>
          </a:p>
        </p:txBody>
      </p:sp>
    </p:spTree>
    <p:extLst>
      <p:ext uri="{BB962C8B-B14F-4D97-AF65-F5344CB8AC3E}">
        <p14:creationId xmlns:p14="http://schemas.microsoft.com/office/powerpoint/2010/main" val="38609704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6</a:t>
            </a:fld>
            <a:endParaRPr lang="en-US"/>
          </a:p>
        </p:txBody>
      </p:sp>
    </p:spTree>
    <p:extLst>
      <p:ext uri="{BB962C8B-B14F-4D97-AF65-F5344CB8AC3E}">
        <p14:creationId xmlns:p14="http://schemas.microsoft.com/office/powerpoint/2010/main" val="8816846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7</a:t>
            </a:fld>
            <a:endParaRPr lang="en-US"/>
          </a:p>
        </p:txBody>
      </p:sp>
    </p:spTree>
    <p:extLst>
      <p:ext uri="{BB962C8B-B14F-4D97-AF65-F5344CB8AC3E}">
        <p14:creationId xmlns:p14="http://schemas.microsoft.com/office/powerpoint/2010/main" val="29905543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8</a:t>
            </a:fld>
            <a:endParaRPr lang="en-US"/>
          </a:p>
        </p:txBody>
      </p:sp>
    </p:spTree>
    <p:extLst>
      <p:ext uri="{BB962C8B-B14F-4D97-AF65-F5344CB8AC3E}">
        <p14:creationId xmlns:p14="http://schemas.microsoft.com/office/powerpoint/2010/main" val="10848690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custDataLst>
              <p:tags r:id="rId1"/>
            </p:custDataLst>
          </p:nvPr>
        </p:nvSpPr>
        <p:spPr/>
        <p:txBody>
          <a:bodyPr/>
          <a:lstStyle/>
          <a:p>
            <a:endParaRPr lang="en-US"/>
          </a:p>
        </p:txBody>
      </p:sp>
      <p:sp>
        <p:nvSpPr>
          <p:cNvPr id="4" name="Slide Number Placeholder 3"/>
          <p:cNvSpPr>
            <a:spLocks noGrp="1"/>
          </p:cNvSpPr>
          <p:nvPr>
            <p:ph type="sldNum" sz="quarter" idx="10"/>
          </p:nvPr>
        </p:nvSpPr>
        <p:spPr/>
        <p:txBody>
          <a:bodyPr/>
          <a:lstStyle/>
          <a:p>
            <a:fld id="{F4EE911A-504C-45E1-9DD1-A7318D673F80}" type="slidenum">
              <a:rPr lang="en-US" smtClean="0"/>
              <a:t>9</a:t>
            </a:fld>
            <a:endParaRPr lang="en-US"/>
          </a:p>
        </p:txBody>
      </p:sp>
    </p:spTree>
    <p:extLst>
      <p:ext uri="{BB962C8B-B14F-4D97-AF65-F5344CB8AC3E}">
        <p14:creationId xmlns:p14="http://schemas.microsoft.com/office/powerpoint/2010/main" val="127977335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7" name="Rectangle 6"/>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grpSp>
        <p:nvGrpSpPr>
          <p:cNvPr id="12" name="Group 11"/>
          <p:cNvGrpSpPr/>
          <p:nvPr userDrawn="1"/>
        </p:nvGrpSpPr>
        <p:grpSpPr>
          <a:xfrm>
            <a:off x="2831735" y="3945634"/>
            <a:ext cx="3917511" cy="486919"/>
            <a:chOff x="0" y="0"/>
            <a:chExt cx="4827909" cy="600075"/>
          </a:xfrm>
        </p:grpSpPr>
        <p:pic>
          <p:nvPicPr>
            <p:cNvPr id="13"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4"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6"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sp>
        <p:nvSpPr>
          <p:cNvPr id="21" name="Text Placeholder 19"/>
          <p:cNvSpPr>
            <a:spLocks noGrp="1"/>
          </p:cNvSpPr>
          <p:nvPr>
            <p:ph type="body" sz="quarter" idx="11" hasCustomPrompt="1"/>
          </p:nvPr>
        </p:nvSpPr>
        <p:spPr>
          <a:xfrm>
            <a:off x="396992" y="3998593"/>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
        <p:nvSpPr>
          <p:cNvPr id="22" name="TextBox 21"/>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Camp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 All Rights Reserved</a:t>
            </a:r>
          </a:p>
        </p:txBody>
      </p:sp>
    </p:spTree>
    <p:extLst>
      <p:ext uri="{BB962C8B-B14F-4D97-AF65-F5344CB8AC3E}">
        <p14:creationId xmlns:p14="http://schemas.microsoft.com/office/powerpoint/2010/main" val="21688852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BF5700"/>
        </a:solidFill>
        <a:effectLst/>
      </p:bgPr>
    </p:bg>
    <p:spTree>
      <p:nvGrpSpPr>
        <p:cNvPr id="1" name=""/>
        <p:cNvGrpSpPr/>
        <p:nvPr/>
      </p:nvGrpSpPr>
      <p:grpSpPr>
        <a:xfrm>
          <a:off x="0" y="0"/>
          <a:ext cx="0" cy="0"/>
          <a:chOff x="0" y="0"/>
          <a:chExt cx="0" cy="0"/>
        </a:xfrm>
      </p:grpSpPr>
      <p:sp>
        <p:nvSpPr>
          <p:cNvPr id="8" name="Flowchart: Process 7"/>
          <p:cNvSpPr/>
          <p:nvPr userDrawn="1"/>
        </p:nvSpPr>
        <p:spPr>
          <a:xfrm flipV="1">
            <a:off x="426892" y="3691893"/>
            <a:ext cx="6888308" cy="4571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3847"/>
            <a:ext cx="4678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 at UT Austin |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1" hasCustomPrompt="1"/>
          </p:nvPr>
        </p:nvSpPr>
        <p:spPr>
          <a:xfrm>
            <a:off x="4953000" y="4036236"/>
            <a:ext cx="2270008" cy="381000"/>
          </a:xfrm>
        </p:spPr>
        <p:txBody>
          <a:bodyPr>
            <a:noAutofit/>
          </a:bodyPr>
          <a:lstStyle>
            <a:lvl1pPr marL="0" indent="0">
              <a:buNone/>
              <a:defRPr sz="18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pic>
        <p:nvPicPr>
          <p:cNvPr id="9"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t="10220"/>
          <a:stretch/>
        </p:blipFill>
        <p:spPr>
          <a:xfrm>
            <a:off x="0" y="0"/>
            <a:ext cx="9144000" cy="560977"/>
          </a:xfrm>
          <a:prstGeom prst="rect">
            <a:avLst/>
          </a:prstGeom>
        </p:spPr>
      </p:pic>
    </p:spTree>
    <p:extLst>
      <p:ext uri="{BB962C8B-B14F-4D97-AF65-F5344CB8AC3E}">
        <p14:creationId xmlns:p14="http://schemas.microsoft.com/office/powerpoint/2010/main" val="7159154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Blank">
    <p:bg>
      <p:bgPr>
        <a:solidFill>
          <a:srgbClr val="BF5700"/>
        </a:solidFill>
        <a:effectLst/>
      </p:bgPr>
    </p:bg>
    <p:spTree>
      <p:nvGrpSpPr>
        <p:cNvPr id="1" name=""/>
        <p:cNvGrpSpPr/>
        <p:nvPr/>
      </p:nvGrpSpPr>
      <p:grpSpPr>
        <a:xfrm>
          <a:off x="0" y="0"/>
          <a:ext cx="0" cy="0"/>
          <a:chOff x="0" y="0"/>
          <a:chExt cx="0" cy="0"/>
        </a:xfrm>
      </p:grpSpPr>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0956864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BF57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9" name="Straight Connector 8"/>
          <p:cNvCxnSpPr/>
          <p:nvPr userDrawn="1"/>
        </p:nvCxnSpPr>
        <p:spPr>
          <a:xfrm>
            <a:off x="0" y="653854"/>
            <a:ext cx="9144000" cy="0"/>
          </a:xfrm>
          <a:prstGeom prst="line">
            <a:avLst/>
          </a:prstGeom>
          <a:ln w="41275">
            <a:solidFill>
              <a:srgbClr val="BF5700"/>
            </a:solidFill>
          </a:ln>
        </p:spPr>
        <p:style>
          <a:lnRef idx="1">
            <a:schemeClr val="accent1"/>
          </a:lnRef>
          <a:fillRef idx="0">
            <a:schemeClr val="accent1"/>
          </a:fillRef>
          <a:effectRef idx="0">
            <a:schemeClr val="accent1"/>
          </a:effectRef>
          <a:fontRef idx="minor">
            <a:schemeClr val="tx1"/>
          </a:fontRef>
        </p:style>
      </p:cxnSp>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pic>
        <p:nvPicPr>
          <p:cNvPr id="6" name="Content Placeholder 8"/>
          <p:cNvPicPr>
            <a:picLocks noChangeAspect="1"/>
          </p:cNvPicPr>
          <p:nvPr userDrawn="1"/>
        </p:nvPicPr>
        <p:blipFill rotWithShape="1">
          <a:blip r:embed="rId2">
            <a:extLst>
              <a:ext uri="{28A0092B-C50C-407E-A947-70E740481C1C}">
                <a14:useLocalDpi xmlns:a14="http://schemas.microsoft.com/office/drawing/2010/main" val="0"/>
              </a:ext>
            </a:extLst>
          </a:blip>
          <a:srcRect l="73429" t="14129"/>
          <a:stretch/>
        </p:blipFill>
        <p:spPr>
          <a:xfrm>
            <a:off x="-5871" y="6400800"/>
            <a:ext cx="2179730" cy="481354"/>
          </a:xfrm>
          <a:prstGeom prst="rect">
            <a:avLst/>
          </a:prstGeom>
        </p:spPr>
      </p:pic>
    </p:spTree>
    <p:extLst>
      <p:ext uri="{BB962C8B-B14F-4D97-AF65-F5344CB8AC3E}">
        <p14:creationId xmlns:p14="http://schemas.microsoft.com/office/powerpoint/2010/main" val="14113063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15" name="Rectangle 14"/>
          <p:cNvSpPr/>
          <p:nvPr userDrawn="1"/>
        </p:nvSpPr>
        <p:spPr>
          <a:xfrm>
            <a:off x="0" y="0"/>
            <a:ext cx="9144000" cy="6858000"/>
          </a:xfrm>
          <a:prstGeom prst="rect">
            <a:avLst/>
          </a:prstGeom>
          <a:solidFill>
            <a:srgbClr val="26262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21"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0618620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cxnSp>
        <p:nvCxnSpPr>
          <p:cNvPr id="12" name="Straight Connector 11"/>
          <p:cNvCxnSpPr/>
          <p:nvPr userDrawn="1"/>
        </p:nvCxnSpPr>
        <p:spPr>
          <a:xfrm>
            <a:off x="0" y="653854"/>
            <a:ext cx="9144000" cy="0"/>
          </a:xfrm>
          <a:prstGeom prst="line">
            <a:avLst/>
          </a:prstGeom>
          <a:ln w="41275">
            <a:solidFill>
              <a:srgbClr val="262626"/>
            </a:solidFill>
          </a:ln>
        </p:spPr>
        <p:style>
          <a:lnRef idx="1">
            <a:schemeClr val="accent1"/>
          </a:lnRef>
          <a:fillRef idx="0">
            <a:schemeClr val="accent1"/>
          </a:fillRef>
          <a:effectRef idx="0">
            <a:schemeClr val="accent1"/>
          </a:effectRef>
          <a:fontRef idx="minor">
            <a:schemeClr val="tx1"/>
          </a:fontRef>
        </p:style>
      </p:cxnSp>
      <p:sp>
        <p:nvSpPr>
          <p:cNvPr id="13" name="Flowchart: Process 12"/>
          <p:cNvSpPr/>
          <p:nvPr userDrawn="1"/>
        </p:nvSpPr>
        <p:spPr>
          <a:xfrm>
            <a:off x="-5871" y="6410337"/>
            <a:ext cx="9155741" cy="457748"/>
          </a:xfrm>
          <a:prstGeom prst="flowChartProcess">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a:t>
            </a:r>
            <a:r>
              <a:rPr lang="en-US" sz="800" baseline="0" dirty="0">
                <a:solidFill>
                  <a:schemeClr val="bg1"/>
                </a:solidFill>
                <a:latin typeface="Arial" panose="020B0604020202020204" pitchFamily="34" charset="0"/>
                <a:ea typeface="Roboto" panose="02000000000000000000" pitchFamily="2"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 All Rights Reserved</a:t>
            </a:r>
          </a:p>
        </p:txBody>
      </p:sp>
      <p:grpSp>
        <p:nvGrpSpPr>
          <p:cNvPr id="15" name="Group 14"/>
          <p:cNvGrpSpPr/>
          <p:nvPr userDrawn="1"/>
        </p:nvGrpSpPr>
        <p:grpSpPr>
          <a:xfrm>
            <a:off x="5232359" y="6411723"/>
            <a:ext cx="3917511" cy="486919"/>
            <a:chOff x="0" y="0"/>
            <a:chExt cx="4827909" cy="600075"/>
          </a:xfrm>
        </p:grpSpPr>
        <p:pic>
          <p:nvPicPr>
            <p:cNvPr id="16" name="Content Placeholder 8"/>
            <p:cNvPicPr>
              <a:picLocks noChangeAspect="1"/>
            </p:cNvPicPr>
            <p:nvPr/>
          </p:nvPicPr>
          <p:blipFill rotWithShape="1">
            <a:blip r:embed="rId2">
              <a:extLst>
                <a:ext uri="{28A0092B-C50C-407E-A947-70E740481C1C}">
                  <a14:useLocalDpi xmlns:a14="http://schemas.microsoft.com/office/drawing/2010/main"/>
                </a:ext>
              </a:extLst>
            </a:blip>
            <a:srcRect l="39450"/>
            <a:stretch/>
          </p:blipFill>
          <p:spPr>
            <a:xfrm>
              <a:off x="496184" y="0"/>
              <a:ext cx="4331725" cy="600075"/>
            </a:xfrm>
            <a:prstGeom prst="rect">
              <a:avLst/>
            </a:prstGeom>
          </p:spPr>
        </p:pic>
        <p:pic>
          <p:nvPicPr>
            <p:cNvPr id="17" name="Content Placeholder 8"/>
            <p:cNvPicPr>
              <a:picLocks noChangeAspect="1"/>
            </p:cNvPicPr>
            <p:nvPr/>
          </p:nvPicPr>
          <p:blipFill rotWithShape="1">
            <a:blip r:embed="rId2">
              <a:extLst>
                <a:ext uri="{28A0092B-C50C-407E-A947-70E740481C1C}">
                  <a14:useLocalDpi xmlns:a14="http://schemas.microsoft.com/office/drawing/2010/main"/>
                </a:ext>
              </a:extLst>
            </a:blip>
            <a:srcRect r="92757"/>
            <a:stretch/>
          </p:blipFill>
          <p:spPr>
            <a:xfrm>
              <a:off x="0" y="0"/>
              <a:ext cx="518160" cy="600075"/>
            </a:xfrm>
            <a:prstGeom prst="rect">
              <a:avLst/>
            </a:prstGeom>
          </p:spPr>
        </p:pic>
      </p:gr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spTree>
    <p:extLst>
      <p:ext uri="{BB962C8B-B14F-4D97-AF65-F5344CB8AC3E}">
        <p14:creationId xmlns:p14="http://schemas.microsoft.com/office/powerpoint/2010/main" val="422311764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Rutgers Coding Bootcamp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1" hasCustomPrompt="1"/>
          </p:nvPr>
        </p:nvSpPr>
        <p:spPr>
          <a:xfrm>
            <a:off x="3962400" y="4037683"/>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spTree>
    <p:extLst>
      <p:ext uri="{BB962C8B-B14F-4D97-AF65-F5344CB8AC3E}">
        <p14:creationId xmlns:p14="http://schemas.microsoft.com/office/powerpoint/2010/main" val="21420282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64080"/>
          </a:xfrm>
          <a:prstGeom prst="rect">
            <a:avLst/>
          </a:prstGeom>
        </p:spPr>
      </p:pic>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20592974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0" name="Flowchart: Process 9"/>
          <p:cNvSpPr/>
          <p:nvPr userDrawn="1"/>
        </p:nvSpPr>
        <p:spPr>
          <a:xfrm>
            <a:off x="-5871" y="6410337"/>
            <a:ext cx="9155741" cy="457748"/>
          </a:xfrm>
          <a:prstGeom prst="flowChartProcess">
            <a:avLst/>
          </a:prstGeom>
          <a:solidFill>
            <a:srgbClr val="D110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4" name="TextBox 13"/>
          <p:cNvSpPr txBox="1"/>
          <p:nvPr userDrawn="1"/>
        </p:nvSpPr>
        <p:spPr>
          <a:xfrm>
            <a:off x="533400" y="6531609"/>
            <a:ext cx="2787650" cy="215204"/>
          </a:xfrm>
          <a:prstGeom prst="rect">
            <a:avLst/>
          </a:prstGeom>
          <a:noFill/>
        </p:spPr>
        <p:txBody>
          <a:bodyPr wrap="square" rtlCol="0">
            <a:spAutoFit/>
          </a:bodyPr>
          <a:lstStyle/>
          <a:p>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UCFB - All Rights Reserved</a:t>
            </a: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cxnSp>
        <p:nvCxnSpPr>
          <p:cNvPr id="9" name="Straight Connector 8"/>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871" y="6410337"/>
            <a:ext cx="3968271" cy="447663"/>
          </a:xfrm>
          <a:prstGeom prst="rect">
            <a:avLst/>
          </a:prstGeom>
        </p:spPr>
      </p:pic>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Tree>
    <p:extLst>
      <p:ext uri="{BB962C8B-B14F-4D97-AF65-F5344CB8AC3E}">
        <p14:creationId xmlns:p14="http://schemas.microsoft.com/office/powerpoint/2010/main" val="3782076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9" name="Rectangle 8"/>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lowchart: Process 7"/>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7" name="Title 1"/>
          <p:cNvSpPr txBox="1">
            <a:spLocks/>
          </p:cNvSpPr>
          <p:nvPr userDrawn="1"/>
        </p:nvSpPr>
        <p:spPr>
          <a:xfrm>
            <a:off x="426892" y="3962400"/>
            <a:ext cx="3535508" cy="453389"/>
          </a:xfrm>
          <a:prstGeom prst="rect">
            <a:avLst/>
          </a:prstGeom>
        </p:spPr>
        <p:txBody>
          <a:bodyPr vert="horz" lIns="68580" tIns="34290" rIns="68580" bIns="34290" rtlCol="0" anchor="ctr">
            <a:normAutofit fontScale="97500"/>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a:solidFill>
                  <a:schemeClr val="bg1"/>
                </a:solidFill>
                <a:latin typeface="Arial" panose="020B0604020202020204" pitchFamily="34" charset="0"/>
                <a:ea typeface="Roboto" panose="02000000000000000000" pitchFamily="2" charset="0"/>
                <a:cs typeface="Arial" panose="020B0604020202020204" pitchFamily="34" charset="0"/>
              </a:rPr>
              <a:t>The Coding Bootcamp |</a:t>
            </a:r>
            <a:endParaRPr lang="en-US" sz="2000"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18" name="TextBox 17"/>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19" name="Title 15"/>
          <p:cNvSpPr>
            <a:spLocks noGrp="1"/>
          </p:cNvSpPr>
          <p:nvPr>
            <p:ph type="title" hasCustomPrompt="1"/>
          </p:nvPr>
        </p:nvSpPr>
        <p:spPr>
          <a:xfrm>
            <a:off x="390606" y="2953542"/>
            <a:ext cx="8229600" cy="871860"/>
          </a:xfrm>
        </p:spPr>
        <p:txBody>
          <a:bodyPr>
            <a:normAutofit/>
          </a:bodyPr>
          <a:lstStyle>
            <a:lvl1pPr algn="l">
              <a:defRPr sz="4100" b="1" i="0" baseline="0">
                <a:solidFill>
                  <a:schemeClr val="bg1"/>
                </a:solidFill>
                <a:latin typeface="Arial" panose="020B0604020202020204" pitchFamily="34" charset="0"/>
                <a:cs typeface="Arial" panose="020B0604020202020204" pitchFamily="34" charset="0"/>
              </a:defRPr>
            </a:lvl1pPr>
          </a:lstStyle>
          <a:p>
            <a:r>
              <a:rPr lang="en-US" dirty="0"/>
              <a:t>Lesson Title</a:t>
            </a:r>
          </a:p>
        </p:txBody>
      </p:sp>
      <p:sp>
        <p:nvSpPr>
          <p:cNvPr id="20" name="Text Placeholder 19"/>
          <p:cNvSpPr>
            <a:spLocks noGrp="1"/>
          </p:cNvSpPr>
          <p:nvPr>
            <p:ph type="body" sz="quarter" idx="11" hasCustomPrompt="1"/>
          </p:nvPr>
        </p:nvSpPr>
        <p:spPr>
          <a:xfrm>
            <a:off x="3370402" y="4034789"/>
            <a:ext cx="2270008" cy="381000"/>
          </a:xfrm>
        </p:spPr>
        <p:txBody>
          <a:bodyPr>
            <a:noAutofit/>
          </a:bodyPr>
          <a:lstStyle>
            <a:lvl1pPr marL="0" indent="0">
              <a:buNone/>
              <a:defRPr sz="2000" b="1" baseline="0">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Month, Day, Year</a:t>
            </a:r>
          </a:p>
        </p:txBody>
      </p:sp>
      <p:sp>
        <p:nvSpPr>
          <p:cNvPr id="21" name="Text Placeholder 19"/>
          <p:cNvSpPr>
            <a:spLocks noGrp="1"/>
          </p:cNvSpPr>
          <p:nvPr>
            <p:ph type="body" sz="quarter" idx="10" hasCustomPrompt="1"/>
          </p:nvPr>
        </p:nvSpPr>
        <p:spPr>
          <a:xfrm>
            <a:off x="396991" y="2504043"/>
            <a:ext cx="2700337" cy="381000"/>
          </a:xfrm>
        </p:spPr>
        <p:txBody>
          <a:bodyPr>
            <a:noAutofit/>
          </a:bodyPr>
          <a:lstStyle>
            <a:lvl1pPr marL="0" indent="0">
              <a:buNone/>
              <a:defRPr sz="2000" b="1">
                <a:solidFill>
                  <a:schemeClr val="bg1"/>
                </a:solidFill>
                <a:latin typeface="Arial" panose="020B0604020202020204" pitchFamily="34" charset="0"/>
                <a:cs typeface="Arial" panose="020B0604020202020204" pitchFamily="34" charset="0"/>
              </a:defRPr>
            </a:lvl1pPr>
            <a:lvl2pPr>
              <a:defRPr sz="2000" b="1">
                <a:latin typeface="Arial" panose="020B0604020202020204" pitchFamily="34" charset="0"/>
                <a:cs typeface="Arial" panose="020B0604020202020204" pitchFamily="34" charset="0"/>
              </a:defRPr>
            </a:lvl2pPr>
            <a:lvl3pPr>
              <a:defRPr sz="2000" b="1">
                <a:latin typeface="Arial" panose="020B0604020202020204" pitchFamily="34" charset="0"/>
                <a:cs typeface="Arial" panose="020B0604020202020204" pitchFamily="34" charset="0"/>
              </a:defRPr>
            </a:lvl3pPr>
            <a:lvl4pPr>
              <a:defRPr sz="2000" b="1">
                <a:latin typeface="Arial" panose="020B0604020202020204" pitchFamily="34" charset="0"/>
                <a:cs typeface="Arial" panose="020B0604020202020204" pitchFamily="34" charset="0"/>
              </a:defRPr>
            </a:lvl4pPr>
            <a:lvl5pPr>
              <a:defRPr sz="2000" b="1">
                <a:latin typeface="Arial" panose="020B0604020202020204" pitchFamily="34" charset="0"/>
                <a:cs typeface="Arial" panose="020B0604020202020204" pitchFamily="34" charset="0"/>
              </a:defRPr>
            </a:lvl5pPr>
          </a:lstStyle>
          <a:p>
            <a:pPr lvl="0"/>
            <a:r>
              <a:rPr lang="en-US" dirty="0"/>
              <a:t>Day X</a:t>
            </a:r>
          </a:p>
        </p:txBody>
      </p:sp>
    </p:spTree>
    <p:extLst>
      <p:ext uri="{BB962C8B-B14F-4D97-AF65-F5344CB8AC3E}">
        <p14:creationId xmlns:p14="http://schemas.microsoft.com/office/powerpoint/2010/main" val="3856522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6" name="Rectangle 5"/>
          <p:cNvSpPr/>
          <p:nvPr userDrawn="1"/>
        </p:nvSpPr>
        <p:spPr>
          <a:xfrm>
            <a:off x="0" y="0"/>
            <a:ext cx="9144000" cy="6858000"/>
          </a:xfrm>
          <a:prstGeom prst="rect">
            <a:avLst/>
          </a:prstGeom>
          <a:solidFill>
            <a:srgbClr val="1D1A3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owchart: Process 16"/>
          <p:cNvSpPr/>
          <p:nvPr userDrawn="1"/>
        </p:nvSpPr>
        <p:spPr>
          <a:xfrm>
            <a:off x="426892" y="3737612"/>
            <a:ext cx="6335858" cy="34289"/>
          </a:xfrm>
          <a:prstGeom prst="flowChartProcess">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9" name="Title 1"/>
          <p:cNvSpPr txBox="1">
            <a:spLocks/>
          </p:cNvSpPr>
          <p:nvPr userDrawn="1"/>
        </p:nvSpPr>
        <p:spPr>
          <a:xfrm>
            <a:off x="1425286" y="3851911"/>
            <a:ext cx="6457950" cy="549087"/>
          </a:xfrm>
          <a:prstGeom prst="rect">
            <a:avLst/>
          </a:prstGeom>
        </p:spPr>
        <p:txBody>
          <a:bodyPr vert="horz" lIns="68580" tIns="34290" rIns="68580" bIns="3429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800" b="1" i="1" dirty="0">
              <a:solidFill>
                <a:schemeClr val="bg1"/>
              </a:solidFill>
              <a:latin typeface="Arial" panose="020B0604020202020204" pitchFamily="34" charset="0"/>
              <a:ea typeface="Roboto" panose="02000000000000000000" pitchFamily="2" charset="0"/>
              <a:cs typeface="Arial" panose="020B0604020202020204" pitchFamily="34" charset="0"/>
            </a:endParaRPr>
          </a:p>
        </p:txBody>
      </p:sp>
      <p:sp>
        <p:nvSpPr>
          <p:cNvPr id="7" name="TextBox 6"/>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sp>
        <p:nvSpPr>
          <p:cNvPr id="9" name="Title 15"/>
          <p:cNvSpPr>
            <a:spLocks noGrp="1"/>
          </p:cNvSpPr>
          <p:nvPr>
            <p:ph type="title" hasCustomPrompt="1"/>
          </p:nvPr>
        </p:nvSpPr>
        <p:spPr>
          <a:xfrm>
            <a:off x="390606" y="2953542"/>
            <a:ext cx="8229600" cy="871860"/>
          </a:xfrm>
        </p:spPr>
        <p:txBody>
          <a:bodyPr>
            <a:normAutofit/>
          </a:bodyPr>
          <a:lstStyle>
            <a:lvl1pPr algn="l">
              <a:defRPr sz="4100" b="1" i="1">
                <a:solidFill>
                  <a:schemeClr val="bg1"/>
                </a:solidFill>
                <a:latin typeface="Arial" panose="020B0604020202020204" pitchFamily="34" charset="0"/>
                <a:cs typeface="Arial" panose="020B0604020202020204" pitchFamily="34" charset="0"/>
              </a:defRPr>
            </a:lvl1pPr>
          </a:lstStyle>
          <a:p>
            <a:r>
              <a:rPr lang="en-US" dirty="0"/>
              <a:t>Section Title</a:t>
            </a:r>
          </a:p>
        </p:txBody>
      </p:sp>
    </p:spTree>
    <p:extLst>
      <p:ext uri="{BB962C8B-B14F-4D97-AF65-F5344CB8AC3E}">
        <p14:creationId xmlns:p14="http://schemas.microsoft.com/office/powerpoint/2010/main" val="34777767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Flowchart: Process 5"/>
          <p:cNvSpPr/>
          <p:nvPr userDrawn="1"/>
        </p:nvSpPr>
        <p:spPr>
          <a:xfrm>
            <a:off x="0" y="6418964"/>
            <a:ext cx="9155741" cy="457748"/>
          </a:xfrm>
          <a:prstGeom prst="flowChartProcess">
            <a:avLst/>
          </a:prstGeom>
          <a:solidFill>
            <a:srgbClr val="1D1A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latin typeface="Arial" panose="020B0604020202020204" pitchFamily="34" charset="0"/>
              <a:cs typeface="Arial" panose="020B0604020202020204" pitchFamily="34" charset="0"/>
            </a:endParaRPr>
          </a:p>
        </p:txBody>
      </p:sp>
      <p:sp>
        <p:nvSpPr>
          <p:cNvPr id="18" name="Title 13"/>
          <p:cNvSpPr>
            <a:spLocks noGrp="1"/>
          </p:cNvSpPr>
          <p:nvPr>
            <p:ph type="title" hasCustomPrompt="1"/>
          </p:nvPr>
        </p:nvSpPr>
        <p:spPr>
          <a:xfrm>
            <a:off x="304800" y="0"/>
            <a:ext cx="5470526" cy="653854"/>
          </a:xfrm>
        </p:spPr>
        <p:txBody>
          <a:bodyPr>
            <a:normAutofit/>
          </a:bodyPr>
          <a:lstStyle>
            <a:lvl1pPr algn="l">
              <a:defRPr sz="2400" b="1">
                <a:latin typeface="Arial" panose="020B0604020202020204" pitchFamily="34" charset="0"/>
                <a:cs typeface="Arial" panose="020B0604020202020204" pitchFamily="34" charset="0"/>
              </a:defRPr>
            </a:lvl1pPr>
          </a:lstStyle>
          <a:p>
            <a:pPr lvl="0"/>
            <a:r>
              <a:rPr lang="en-US" dirty="0"/>
              <a:t>Click to edit Master text styles</a:t>
            </a:r>
          </a:p>
        </p:txBody>
      </p:sp>
      <p:sp>
        <p:nvSpPr>
          <p:cNvPr id="19" name="TextBox 18"/>
          <p:cNvSpPr txBox="1"/>
          <p:nvPr userDrawn="1"/>
        </p:nvSpPr>
        <p:spPr>
          <a:xfrm>
            <a:off x="6247493" y="6540236"/>
            <a:ext cx="2787650" cy="215204"/>
          </a:xfrm>
          <a:prstGeom prst="rect">
            <a:avLst/>
          </a:prstGeom>
          <a:noFill/>
        </p:spPr>
        <p:txBody>
          <a:bodyPr wrap="square" rtlCol="0">
            <a:spAutoFit/>
          </a:bodyPr>
          <a:lstStyle/>
          <a:p>
            <a:pPr algn="r"/>
            <a:r>
              <a:rPr lang="en-US" sz="800" dirty="0">
                <a:solidFill>
                  <a:schemeClr val="bg1"/>
                </a:solidFill>
                <a:latin typeface="Arial" panose="020B0604020202020204" pitchFamily="34" charset="0"/>
                <a:cs typeface="Arial" panose="020B0604020202020204" pitchFamily="34" charset="0"/>
              </a:rPr>
              <a:t>© </a:t>
            </a:r>
            <a:r>
              <a:rPr lang="en-US" sz="800" dirty="0">
                <a:solidFill>
                  <a:schemeClr val="bg1"/>
                </a:solidFill>
                <a:latin typeface="Arial" panose="020B0604020202020204" pitchFamily="34" charset="0"/>
                <a:ea typeface="Roboto" panose="02000000000000000000" pitchFamily="2" charset="0"/>
                <a:cs typeface="Arial" panose="020B0604020202020204" pitchFamily="34" charset="0"/>
              </a:rPr>
              <a:t>2016 | Coding Boot Camp - All Rights Reserved</a:t>
            </a:r>
          </a:p>
        </p:txBody>
      </p:sp>
      <p:cxnSp>
        <p:nvCxnSpPr>
          <p:cNvPr id="7" name="Straight Connector 6"/>
          <p:cNvCxnSpPr/>
          <p:nvPr userDrawn="1"/>
        </p:nvCxnSpPr>
        <p:spPr>
          <a:xfrm>
            <a:off x="0" y="653854"/>
            <a:ext cx="9144000" cy="0"/>
          </a:xfrm>
          <a:prstGeom prst="line">
            <a:avLst/>
          </a:prstGeom>
          <a:ln w="41275">
            <a:solidFill>
              <a:srgbClr val="C8323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23058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06F2DAE4-C87D-464C-8529-C68309DD1CFC}" type="datetimeFigureOut">
              <a:rPr lang="en-US" smtClean="0"/>
              <a:t>8/1/2016</a:t>
            </a:fld>
            <a:endParaRPr lang="en-US"/>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293EFAE-FD48-41B9-84A3-494A8D6694C5}" type="slidenum">
              <a:rPr lang="en-US" smtClean="0"/>
              <a:t>‹#›</a:t>
            </a:fld>
            <a:endParaRPr lang="en-US"/>
          </a:p>
        </p:txBody>
      </p:sp>
    </p:spTree>
    <p:extLst>
      <p:ext uri="{BB962C8B-B14F-4D97-AF65-F5344CB8AC3E}">
        <p14:creationId xmlns:p14="http://schemas.microsoft.com/office/powerpoint/2010/main" val="3455678118"/>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0" r:id="rId3"/>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txStyles>
    <p:titleStyle>
      <a:lvl1pPr algn="ctr" defTabSz="685800" rtl="0" eaLnBrk="1" latinLnBrk="0" hangingPunct="1">
        <a:spcBef>
          <a:spcPct val="0"/>
        </a:spcBef>
        <a:buNone/>
        <a:defRPr sz="3300" kern="1200">
          <a:solidFill>
            <a:schemeClr val="tx1"/>
          </a:solidFill>
          <a:latin typeface="+mj-lt"/>
          <a:ea typeface="+mj-ea"/>
          <a:cs typeface="+mj-cs"/>
        </a:defRPr>
      </a:lvl1pPr>
    </p:titleStyle>
    <p:body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8/1/2016</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587565515"/>
      </p:ext>
    </p:extLst>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8/1/2016</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42056698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5C9255-9F07-4181-9AD2-897FFC0A3B7E}" type="datetimeFigureOut">
              <a:rPr lang="en-US" smtClean="0"/>
              <a:t>8/1/2016</a:t>
            </a:fld>
            <a:endParaRPr lang="en-US"/>
          </a:p>
        </p:txBody>
      </p:sp>
      <p:sp>
        <p:nvSpPr>
          <p:cNvPr id="5" name="Footer Placeholder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538348-225F-4A43-A9B7-C9ABE3CA2066}" type="slidenum">
              <a:rPr lang="en-US" smtClean="0"/>
              <a:t>‹#›</a:t>
            </a:fld>
            <a:endParaRPr lang="en-US"/>
          </a:p>
        </p:txBody>
      </p:sp>
    </p:spTree>
    <p:extLst>
      <p:ext uri="{BB962C8B-B14F-4D97-AF65-F5344CB8AC3E}">
        <p14:creationId xmlns:p14="http://schemas.microsoft.com/office/powerpoint/2010/main" val="2424532759"/>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4.xml"/><Relationship Id="rId1" Type="http://schemas.openxmlformats.org/officeDocument/2006/relationships/slideLayout" Target="../slideLayouts/slideLayout12.xml"/><Relationship Id="rId4" Type="http://schemas.openxmlformats.org/officeDocument/2006/relationships/image" Target="../media/image21.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i="1" dirty="0"/>
              <a:t>Jumping for JS</a:t>
            </a:r>
          </a:p>
        </p:txBody>
      </p:sp>
      <p:sp>
        <p:nvSpPr>
          <p:cNvPr id="3" name="Text Placeholder 2"/>
          <p:cNvSpPr>
            <a:spLocks noGrp="1"/>
          </p:cNvSpPr>
          <p:nvPr>
            <p:ph type="body" sz="quarter" idx="11"/>
          </p:nvPr>
        </p:nvSpPr>
        <p:spPr/>
        <p:txBody>
          <a:bodyPr/>
          <a:lstStyle/>
          <a:p>
            <a:r>
              <a:rPr lang="en-US" dirty="0"/>
              <a:t>August 3, 2016</a:t>
            </a:r>
          </a:p>
        </p:txBody>
      </p:sp>
      <p:sp>
        <p:nvSpPr>
          <p:cNvPr id="4" name="Text Placeholder 3"/>
          <p:cNvSpPr>
            <a:spLocks noGrp="1"/>
          </p:cNvSpPr>
          <p:nvPr>
            <p:ph type="body" sz="quarter" idx="10"/>
          </p:nvPr>
        </p:nvSpPr>
        <p:spPr/>
        <p:txBody>
          <a:bodyPr/>
          <a:lstStyle/>
          <a:p>
            <a:r>
              <a:rPr lang="en-US" dirty="0"/>
              <a:t>Day 8</a:t>
            </a:r>
          </a:p>
        </p:txBody>
      </p:sp>
    </p:spTree>
    <p:extLst>
      <p:ext uri="{BB962C8B-B14F-4D97-AF65-F5344CB8AC3E}">
        <p14:creationId xmlns:p14="http://schemas.microsoft.com/office/powerpoint/2010/main" val="42554941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Variables</a:t>
            </a:r>
          </a:p>
        </p:txBody>
      </p:sp>
      <p:pic>
        <p:nvPicPr>
          <p:cNvPr id="3" name="Picture 2"/>
          <p:cNvPicPr>
            <a:picLocks noChangeAspect="1"/>
          </p:cNvPicPr>
          <p:nvPr/>
        </p:nvPicPr>
        <p:blipFill>
          <a:blip r:embed="rId3"/>
          <a:stretch>
            <a:fillRect/>
          </a:stretch>
        </p:blipFill>
        <p:spPr>
          <a:xfrm>
            <a:off x="5029201" y="990600"/>
            <a:ext cx="3558002" cy="1586429"/>
          </a:xfrm>
          <a:prstGeom prst="rect">
            <a:avLst/>
          </a:prstGeom>
          <a:ln>
            <a:solidFill>
              <a:schemeClr val="accent1"/>
            </a:solidFill>
          </a:ln>
        </p:spPr>
      </p:pic>
      <p:pic>
        <p:nvPicPr>
          <p:cNvPr id="4" name="Picture 3"/>
          <p:cNvPicPr>
            <a:picLocks noChangeAspect="1"/>
          </p:cNvPicPr>
          <p:nvPr/>
        </p:nvPicPr>
        <p:blipFill>
          <a:blip r:embed="rId4"/>
          <a:stretch>
            <a:fillRect/>
          </a:stretch>
        </p:blipFill>
        <p:spPr>
          <a:xfrm>
            <a:off x="304800" y="1219200"/>
            <a:ext cx="4495800" cy="1008149"/>
          </a:xfrm>
          <a:prstGeom prst="rect">
            <a:avLst/>
          </a:prstGeom>
        </p:spPr>
      </p:pic>
      <p:pic>
        <p:nvPicPr>
          <p:cNvPr id="13" name="Picture 12"/>
          <p:cNvPicPr>
            <a:picLocks noChangeAspect="1"/>
          </p:cNvPicPr>
          <p:nvPr/>
        </p:nvPicPr>
        <p:blipFill>
          <a:blip r:embed="rId5"/>
          <a:stretch>
            <a:fillRect/>
          </a:stretch>
        </p:blipFill>
        <p:spPr>
          <a:xfrm>
            <a:off x="5029200" y="2832609"/>
            <a:ext cx="3558002" cy="1212773"/>
          </a:xfrm>
          <a:prstGeom prst="rect">
            <a:avLst/>
          </a:prstGeom>
          <a:ln>
            <a:solidFill>
              <a:schemeClr val="accent1"/>
            </a:solidFill>
          </a:ln>
        </p:spPr>
      </p:pic>
      <p:pic>
        <p:nvPicPr>
          <p:cNvPr id="14" name="Picture 13"/>
          <p:cNvPicPr>
            <a:picLocks noChangeAspect="1"/>
          </p:cNvPicPr>
          <p:nvPr/>
        </p:nvPicPr>
        <p:blipFill>
          <a:blip r:embed="rId6"/>
          <a:stretch>
            <a:fillRect/>
          </a:stretch>
        </p:blipFill>
        <p:spPr>
          <a:xfrm>
            <a:off x="333829" y="3130665"/>
            <a:ext cx="4297940" cy="616661"/>
          </a:xfrm>
          <a:prstGeom prst="rect">
            <a:avLst/>
          </a:prstGeom>
        </p:spPr>
      </p:pic>
      <p:sp>
        <p:nvSpPr>
          <p:cNvPr id="16" name="Content Placeholder 2"/>
          <p:cNvSpPr txBox="1">
            <a:spLocks/>
          </p:cNvSpPr>
          <p:nvPr/>
        </p:nvSpPr>
        <p:spPr>
          <a:xfrm>
            <a:off x="331586" y="4300962"/>
            <a:ext cx="8736214" cy="1414038"/>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685800" indent="-457200">
              <a:spcBef>
                <a:spcPts val="0"/>
              </a:spcBef>
            </a:pPr>
            <a:r>
              <a:rPr lang="en-US" b="1" dirty="0">
                <a:latin typeface="Arial" panose="020B0604020202020204" pitchFamily="34" charset="0"/>
                <a:ea typeface="Roboto" panose="02000000000000000000" pitchFamily="2" charset="0"/>
                <a:cs typeface="Arial" panose="020B0604020202020204" pitchFamily="34" charset="0"/>
              </a:rPr>
              <a:t>Console.log</a:t>
            </a:r>
            <a:r>
              <a:rPr lang="en-US" dirty="0">
                <a:latin typeface="Arial" panose="020B0604020202020204" pitchFamily="34" charset="0"/>
                <a:ea typeface="Roboto" panose="02000000000000000000" pitchFamily="2" charset="0"/>
                <a:cs typeface="Arial" panose="020B0604020202020204" pitchFamily="34" charset="0"/>
              </a:rPr>
              <a:t> displays discreetly to the debugger</a:t>
            </a:r>
          </a:p>
          <a:p>
            <a:pPr marL="685800" indent="-457200">
              <a:spcBef>
                <a:spcPts val="0"/>
              </a:spcBef>
            </a:pPr>
            <a:endParaRPr lang="en-US"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b="1" dirty="0">
                <a:latin typeface="Arial" panose="020B0604020202020204" pitchFamily="34" charset="0"/>
                <a:ea typeface="Roboto" panose="02000000000000000000" pitchFamily="2" charset="0"/>
                <a:cs typeface="Arial" panose="020B0604020202020204" pitchFamily="34" charset="0"/>
              </a:rPr>
              <a:t>Alert</a:t>
            </a:r>
            <a:r>
              <a:rPr lang="en-US" dirty="0">
                <a:latin typeface="Arial" panose="020B0604020202020204" pitchFamily="34" charset="0"/>
                <a:ea typeface="Roboto" panose="02000000000000000000" pitchFamily="2" charset="0"/>
                <a:cs typeface="Arial" panose="020B0604020202020204" pitchFamily="34" charset="0"/>
              </a:rPr>
              <a:t> displays a pop-up message to the user</a:t>
            </a:r>
          </a:p>
        </p:txBody>
      </p:sp>
    </p:spTree>
    <p:extLst>
      <p:ext uri="{BB962C8B-B14F-4D97-AF65-F5344CB8AC3E}">
        <p14:creationId xmlns:p14="http://schemas.microsoft.com/office/powerpoint/2010/main" val="20969261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Variables</a:t>
            </a:r>
          </a:p>
        </p:txBody>
      </p:sp>
      <p:sp>
        <p:nvSpPr>
          <p:cNvPr id="16" name="Content Placeholder 2"/>
          <p:cNvSpPr txBox="1">
            <a:spLocks/>
          </p:cNvSpPr>
          <p:nvPr/>
        </p:nvSpPr>
        <p:spPr>
          <a:xfrm>
            <a:off x="331586" y="4727136"/>
            <a:ext cx="8736214" cy="1414038"/>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685800" indent="-457200">
              <a:spcBef>
                <a:spcPts val="0"/>
              </a:spcBef>
            </a:pPr>
            <a:r>
              <a:rPr lang="en-US" b="1" dirty="0">
                <a:latin typeface="Arial" panose="020B0604020202020204" pitchFamily="34" charset="0"/>
                <a:ea typeface="Roboto" panose="02000000000000000000" pitchFamily="2" charset="0"/>
                <a:cs typeface="Arial" panose="020B0604020202020204" pitchFamily="34" charset="0"/>
              </a:rPr>
              <a:t>Confirm </a:t>
            </a:r>
            <a:r>
              <a:rPr lang="en-US" dirty="0">
                <a:latin typeface="Arial" panose="020B0604020202020204" pitchFamily="34" charset="0"/>
                <a:ea typeface="Roboto" panose="02000000000000000000" pitchFamily="2" charset="0"/>
                <a:cs typeface="Arial" panose="020B0604020202020204" pitchFamily="34" charset="0"/>
              </a:rPr>
              <a:t>displays a True/False popup.</a:t>
            </a:r>
          </a:p>
          <a:p>
            <a:pPr marL="685800" indent="-457200">
              <a:spcBef>
                <a:spcPts val="0"/>
              </a:spcBef>
            </a:pPr>
            <a:endParaRPr lang="en-US"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b="1" dirty="0">
                <a:latin typeface="Arial" panose="020B0604020202020204" pitchFamily="34" charset="0"/>
                <a:ea typeface="Roboto" panose="02000000000000000000" pitchFamily="2" charset="0"/>
                <a:cs typeface="Arial" panose="020B0604020202020204" pitchFamily="34" charset="0"/>
              </a:rPr>
              <a:t>Alert </a:t>
            </a:r>
            <a:r>
              <a:rPr lang="en-US" dirty="0">
                <a:latin typeface="Arial" panose="020B0604020202020204" pitchFamily="34" charset="0"/>
                <a:ea typeface="Roboto" panose="02000000000000000000" pitchFamily="2" charset="0"/>
                <a:cs typeface="Arial" panose="020B0604020202020204" pitchFamily="34" charset="0"/>
              </a:rPr>
              <a:t>displays a prompt with a text-box input. </a:t>
            </a:r>
          </a:p>
        </p:txBody>
      </p:sp>
      <p:pic>
        <p:nvPicPr>
          <p:cNvPr id="8" name="Picture 7"/>
          <p:cNvPicPr>
            <a:picLocks noChangeAspect="1"/>
          </p:cNvPicPr>
          <p:nvPr/>
        </p:nvPicPr>
        <p:blipFill>
          <a:blip r:embed="rId3"/>
          <a:stretch>
            <a:fillRect/>
          </a:stretch>
        </p:blipFill>
        <p:spPr>
          <a:xfrm>
            <a:off x="5181600" y="891938"/>
            <a:ext cx="3610119" cy="1450567"/>
          </a:xfrm>
          <a:prstGeom prst="rect">
            <a:avLst/>
          </a:prstGeom>
          <a:ln>
            <a:solidFill>
              <a:schemeClr val="accent1"/>
            </a:solidFill>
          </a:ln>
        </p:spPr>
      </p:pic>
      <p:pic>
        <p:nvPicPr>
          <p:cNvPr id="9" name="Picture 8"/>
          <p:cNvPicPr>
            <a:picLocks noChangeAspect="1"/>
          </p:cNvPicPr>
          <p:nvPr/>
        </p:nvPicPr>
        <p:blipFill>
          <a:blip r:embed="rId4"/>
          <a:stretch>
            <a:fillRect/>
          </a:stretch>
        </p:blipFill>
        <p:spPr>
          <a:xfrm>
            <a:off x="5181600" y="2450448"/>
            <a:ext cx="3712740" cy="1767971"/>
          </a:xfrm>
          <a:prstGeom prst="rect">
            <a:avLst/>
          </a:prstGeom>
          <a:ln>
            <a:solidFill>
              <a:schemeClr val="accent1"/>
            </a:solidFill>
          </a:ln>
        </p:spPr>
      </p:pic>
      <p:pic>
        <p:nvPicPr>
          <p:cNvPr id="10" name="Picture 9"/>
          <p:cNvPicPr>
            <a:picLocks noChangeAspect="1"/>
          </p:cNvPicPr>
          <p:nvPr/>
        </p:nvPicPr>
        <p:blipFill>
          <a:blip r:embed="rId5"/>
          <a:stretch>
            <a:fillRect/>
          </a:stretch>
        </p:blipFill>
        <p:spPr>
          <a:xfrm>
            <a:off x="399510" y="1275014"/>
            <a:ext cx="4300183" cy="508800"/>
          </a:xfrm>
          <a:prstGeom prst="rect">
            <a:avLst/>
          </a:prstGeom>
        </p:spPr>
      </p:pic>
      <p:pic>
        <p:nvPicPr>
          <p:cNvPr id="11" name="Picture 10"/>
          <p:cNvPicPr>
            <a:picLocks noChangeAspect="1"/>
          </p:cNvPicPr>
          <p:nvPr/>
        </p:nvPicPr>
        <p:blipFill>
          <a:blip r:embed="rId6"/>
          <a:stretch>
            <a:fillRect/>
          </a:stretch>
        </p:blipFill>
        <p:spPr>
          <a:xfrm>
            <a:off x="399510" y="2999550"/>
            <a:ext cx="4300183" cy="542610"/>
          </a:xfrm>
          <a:prstGeom prst="rect">
            <a:avLst/>
          </a:prstGeom>
        </p:spPr>
      </p:pic>
    </p:spTree>
    <p:extLst>
      <p:ext uri="{BB962C8B-B14F-4D97-AF65-F5344CB8AC3E}">
        <p14:creationId xmlns:p14="http://schemas.microsoft.com/office/powerpoint/2010/main" val="27459254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Please… Don’t Pick Me.</a:t>
            </a:r>
          </a:p>
        </p:txBody>
      </p:sp>
      <p:sp>
        <p:nvSpPr>
          <p:cNvPr id="23" name="Title 1"/>
          <p:cNvSpPr txBox="1">
            <a:spLocks/>
          </p:cNvSpPr>
          <p:nvPr/>
        </p:nvSpPr>
        <p:spPr>
          <a:xfrm>
            <a:off x="304800" y="2590800"/>
            <a:ext cx="8534400" cy="1524000"/>
          </a:xfrm>
          <a:prstGeom prst="rect">
            <a:avLst/>
          </a:prstGeom>
          <a:ln>
            <a:noFill/>
          </a:ln>
        </p:spPr>
        <p:txBody>
          <a:bodyPr vert="horz" lIns="91440" tIns="45720" rIns="91440" bIns="45720" rtlCol="0" anchor="ctr">
            <a:normAutofit fontScale="92500" lnSpcReduction="20000"/>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6000" b="1" i="1" dirty="0">
                <a:latin typeface="Arial" panose="020B0604020202020204" pitchFamily="34" charset="0"/>
                <a:ea typeface="Roboto" panose="02000000000000000000" pitchFamily="2" charset="0"/>
                <a:cs typeface="Arial" panose="020B0604020202020204" pitchFamily="34" charset="0"/>
              </a:rPr>
              <a:t>How do you “write” text to the HTML itself?</a:t>
            </a:r>
            <a:endParaRPr lang="en-US" sz="3400" i="1"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33236155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Writing to HTML</a:t>
            </a:r>
          </a:p>
        </p:txBody>
      </p:sp>
      <p:sp>
        <p:nvSpPr>
          <p:cNvPr id="4" name="Content Placeholder 2"/>
          <p:cNvSpPr txBox="1">
            <a:spLocks/>
          </p:cNvSpPr>
          <p:nvPr/>
        </p:nvSpPr>
        <p:spPr>
          <a:xfrm>
            <a:off x="143793" y="636805"/>
            <a:ext cx="8774782" cy="2743748"/>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685800" indent="-457200">
              <a:spcBef>
                <a:spcPts val="0"/>
              </a:spcBef>
            </a:pPr>
            <a:endParaRPr lang="en-US" sz="20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sz="2000" dirty="0">
                <a:latin typeface="Arial" panose="020B0604020202020204" pitchFamily="34" charset="0"/>
                <a:ea typeface="Roboto" panose="02000000000000000000" pitchFamily="2" charset="0"/>
                <a:cs typeface="Arial" panose="020B0604020202020204" pitchFamily="34" charset="0"/>
              </a:rPr>
              <a:t>We can also use </a:t>
            </a:r>
            <a:r>
              <a:rPr lang="en-US" sz="2000" dirty="0" err="1">
                <a:latin typeface="Arial" panose="020B0604020202020204" pitchFamily="34" charset="0"/>
                <a:ea typeface="Roboto" panose="02000000000000000000" pitchFamily="2" charset="0"/>
                <a:cs typeface="Arial" panose="020B0604020202020204" pitchFamily="34" charset="0"/>
              </a:rPr>
              <a:t>Javascript</a:t>
            </a:r>
            <a:r>
              <a:rPr lang="en-US" sz="2000" dirty="0">
                <a:latin typeface="Arial" panose="020B0604020202020204" pitchFamily="34" charset="0"/>
                <a:ea typeface="Roboto" panose="02000000000000000000" pitchFamily="2" charset="0"/>
                <a:cs typeface="Arial" panose="020B0604020202020204" pitchFamily="34" charset="0"/>
              </a:rPr>
              <a:t> to directly write to the HTML page itself using </a:t>
            </a:r>
            <a:r>
              <a:rPr lang="en-US" sz="2000" b="1" dirty="0" err="1">
                <a:latin typeface="Arial" panose="020B0604020202020204" pitchFamily="34" charset="0"/>
                <a:ea typeface="Roboto" panose="02000000000000000000" pitchFamily="2" charset="0"/>
                <a:cs typeface="Arial" panose="020B0604020202020204" pitchFamily="34" charset="0"/>
              </a:rPr>
              <a:t>document.write</a:t>
            </a:r>
            <a:r>
              <a:rPr lang="en-US" sz="2000" b="1" dirty="0">
                <a:latin typeface="Arial" panose="020B0604020202020204" pitchFamily="34" charset="0"/>
                <a:ea typeface="Roboto" panose="02000000000000000000" pitchFamily="2" charset="0"/>
                <a:cs typeface="Arial" panose="020B0604020202020204" pitchFamily="34" charset="0"/>
              </a:rPr>
              <a:t>( ).</a:t>
            </a:r>
          </a:p>
          <a:p>
            <a:pPr marL="685800" indent="-457200">
              <a:spcBef>
                <a:spcPts val="0"/>
              </a:spcBef>
            </a:pPr>
            <a:endParaRPr lang="en-US" sz="2000" b="1"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sz="2000" dirty="0">
                <a:latin typeface="Arial" panose="020B0604020202020204" pitchFamily="34" charset="0"/>
                <a:ea typeface="Roboto" panose="02000000000000000000" pitchFamily="2" charset="0"/>
                <a:cs typeface="Arial" panose="020B0604020202020204" pitchFamily="34" charset="0"/>
              </a:rPr>
              <a:t>Later we will go over </a:t>
            </a:r>
            <a:r>
              <a:rPr lang="en-US" sz="2000" i="1" dirty="0">
                <a:latin typeface="Arial" panose="020B0604020202020204" pitchFamily="34" charset="0"/>
                <a:ea typeface="Roboto" panose="02000000000000000000" pitchFamily="2" charset="0"/>
                <a:cs typeface="Arial" panose="020B0604020202020204" pitchFamily="34" charset="0"/>
              </a:rPr>
              <a:t>much</a:t>
            </a:r>
            <a:r>
              <a:rPr lang="en-US" sz="2000" dirty="0">
                <a:latin typeface="Arial" panose="020B0604020202020204" pitchFamily="34" charset="0"/>
                <a:ea typeface="Roboto" panose="02000000000000000000" pitchFamily="2" charset="0"/>
                <a:cs typeface="Arial" panose="020B0604020202020204" pitchFamily="34" charset="0"/>
              </a:rPr>
              <a:t> more advanced approaches for writing HTML using </a:t>
            </a:r>
            <a:r>
              <a:rPr lang="en-US" sz="2000" dirty="0" err="1">
                <a:latin typeface="Arial" panose="020B0604020202020204" pitchFamily="34" charset="0"/>
                <a:ea typeface="Roboto" panose="02000000000000000000" pitchFamily="2" charset="0"/>
                <a:cs typeface="Arial" panose="020B0604020202020204" pitchFamily="34" charset="0"/>
              </a:rPr>
              <a:t>Javascript</a:t>
            </a:r>
            <a:r>
              <a:rPr lang="en-US" sz="2000" dirty="0">
                <a:latin typeface="Arial" panose="020B0604020202020204" pitchFamily="34" charset="0"/>
                <a:ea typeface="Roboto" panose="02000000000000000000" pitchFamily="2" charset="0"/>
                <a:cs typeface="Arial" panose="020B0604020202020204" pitchFamily="34" charset="0"/>
              </a:rPr>
              <a:t> and jQuery.</a:t>
            </a:r>
          </a:p>
        </p:txBody>
      </p:sp>
      <p:sp>
        <p:nvSpPr>
          <p:cNvPr id="15" name="Content Placeholder 2"/>
          <p:cNvSpPr txBox="1">
            <a:spLocks/>
          </p:cNvSpPr>
          <p:nvPr/>
        </p:nvSpPr>
        <p:spPr>
          <a:xfrm>
            <a:off x="5486400" y="5791748"/>
            <a:ext cx="3124200" cy="428899"/>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spcBef>
                <a:spcPts val="0"/>
              </a:spcBef>
              <a:buNone/>
            </a:pPr>
            <a:r>
              <a:rPr lang="en-US" sz="2000" b="1" dirty="0">
                <a:latin typeface="Arial" panose="020B0604020202020204" pitchFamily="34" charset="0"/>
                <a:ea typeface="Roboto" panose="02000000000000000000" pitchFamily="2" charset="0"/>
                <a:cs typeface="Arial" panose="020B0604020202020204" pitchFamily="34" charset="0"/>
              </a:rPr>
              <a:t>Test.html (sublime)</a:t>
            </a:r>
          </a:p>
        </p:txBody>
      </p:sp>
      <p:pic>
        <p:nvPicPr>
          <p:cNvPr id="6" name="Picture 5"/>
          <p:cNvPicPr>
            <a:picLocks noChangeAspect="1"/>
          </p:cNvPicPr>
          <p:nvPr/>
        </p:nvPicPr>
        <p:blipFill>
          <a:blip r:embed="rId2"/>
          <a:stretch>
            <a:fillRect/>
          </a:stretch>
        </p:blipFill>
        <p:spPr>
          <a:xfrm>
            <a:off x="216818" y="3048000"/>
            <a:ext cx="5543550" cy="3124200"/>
          </a:xfrm>
          <a:prstGeom prst="rect">
            <a:avLst/>
          </a:prstGeom>
        </p:spPr>
      </p:pic>
      <p:pic>
        <p:nvPicPr>
          <p:cNvPr id="3" name="Picture 2"/>
          <p:cNvPicPr>
            <a:picLocks noChangeAspect="1"/>
          </p:cNvPicPr>
          <p:nvPr/>
        </p:nvPicPr>
        <p:blipFill>
          <a:blip r:embed="rId3"/>
          <a:stretch>
            <a:fillRect/>
          </a:stretch>
        </p:blipFill>
        <p:spPr>
          <a:xfrm>
            <a:off x="4800600" y="3429000"/>
            <a:ext cx="4105275" cy="714375"/>
          </a:xfrm>
          <a:prstGeom prst="rect">
            <a:avLst/>
          </a:prstGeom>
          <a:ln>
            <a:solidFill>
              <a:schemeClr val="accent1"/>
            </a:solidFill>
          </a:ln>
        </p:spPr>
      </p:pic>
      <p:sp>
        <p:nvSpPr>
          <p:cNvPr id="16" name="Content Placeholder 2"/>
          <p:cNvSpPr txBox="1">
            <a:spLocks/>
          </p:cNvSpPr>
          <p:nvPr/>
        </p:nvSpPr>
        <p:spPr>
          <a:xfrm>
            <a:off x="6324600" y="3024051"/>
            <a:ext cx="3124200" cy="428899"/>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228600" indent="0">
              <a:spcBef>
                <a:spcPts val="0"/>
              </a:spcBef>
              <a:buNone/>
            </a:pPr>
            <a:r>
              <a:rPr lang="en-US" sz="2000" b="1" dirty="0">
                <a:latin typeface="Arial" panose="020B0604020202020204" pitchFamily="34" charset="0"/>
                <a:ea typeface="Roboto" panose="02000000000000000000" pitchFamily="2" charset="0"/>
                <a:cs typeface="Arial" panose="020B0604020202020204" pitchFamily="34" charset="0"/>
              </a:rPr>
              <a:t>Test.html (chrome)</a:t>
            </a:r>
          </a:p>
        </p:txBody>
      </p:sp>
    </p:spTree>
    <p:extLst>
      <p:ext uri="{BB962C8B-B14F-4D97-AF65-F5344CB8AC3E}">
        <p14:creationId xmlns:p14="http://schemas.microsoft.com/office/powerpoint/2010/main" val="10446036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Please… Don’t Pick Me.</a:t>
            </a:r>
          </a:p>
        </p:txBody>
      </p:sp>
      <p:sp>
        <p:nvSpPr>
          <p:cNvPr id="23" name="Title 1"/>
          <p:cNvSpPr txBox="1">
            <a:spLocks/>
          </p:cNvSpPr>
          <p:nvPr/>
        </p:nvSpPr>
        <p:spPr>
          <a:xfrm>
            <a:off x="304800" y="2590800"/>
            <a:ext cx="8534400" cy="1524000"/>
          </a:xfrm>
          <a:prstGeom prst="rect">
            <a:avLst/>
          </a:prstGeom>
          <a:ln>
            <a:noFill/>
          </a:ln>
        </p:spPr>
        <p:txBody>
          <a:bodyPr vert="horz" lIns="91440" tIns="45720" rIns="91440" bIns="45720" rtlCol="0" anchor="ctr">
            <a:normAutofit fontScale="92500" lnSpcReduction="20000"/>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6000" b="1" i="1" dirty="0">
                <a:latin typeface="Arial" panose="020B0604020202020204" pitchFamily="34" charset="0"/>
                <a:ea typeface="Roboto" panose="02000000000000000000" pitchFamily="2" charset="0"/>
                <a:cs typeface="Arial" panose="020B0604020202020204" pitchFamily="34" charset="0"/>
              </a:rPr>
              <a:t>How do you check conditions?</a:t>
            </a:r>
            <a:endParaRPr lang="en-US" sz="3400" i="1"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22062165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If-Then Statements</a:t>
            </a:r>
          </a:p>
        </p:txBody>
      </p:sp>
      <p:sp>
        <p:nvSpPr>
          <p:cNvPr id="5" name="Content Placeholder 2"/>
          <p:cNvSpPr txBox="1">
            <a:spLocks/>
          </p:cNvSpPr>
          <p:nvPr/>
        </p:nvSpPr>
        <p:spPr>
          <a:xfrm>
            <a:off x="152400" y="838200"/>
            <a:ext cx="8765935" cy="1277729"/>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685800" indent="-457200">
              <a:spcBef>
                <a:spcPts val="0"/>
              </a:spcBef>
            </a:pPr>
            <a:r>
              <a:rPr lang="en-US" sz="2400" dirty="0">
                <a:latin typeface="Arial" panose="020B0604020202020204" pitchFamily="34" charset="0"/>
                <a:ea typeface="Roboto" panose="02000000000000000000" pitchFamily="2" charset="0"/>
                <a:cs typeface="Arial" panose="020B0604020202020204" pitchFamily="34" charset="0"/>
              </a:rPr>
              <a:t>If-Then statements are </a:t>
            </a:r>
            <a:r>
              <a:rPr lang="en-US" sz="2400" u="sng" dirty="0">
                <a:latin typeface="Arial" panose="020B0604020202020204" pitchFamily="34" charset="0"/>
                <a:ea typeface="Roboto" panose="02000000000000000000" pitchFamily="2" charset="0"/>
                <a:cs typeface="Arial" panose="020B0604020202020204" pitchFamily="34" charset="0"/>
              </a:rPr>
              <a:t>critical</a:t>
            </a:r>
            <a:r>
              <a:rPr lang="en-US" sz="2400" dirty="0">
                <a:latin typeface="Arial" panose="020B0604020202020204" pitchFamily="34" charset="0"/>
                <a:ea typeface="Roboto" panose="02000000000000000000" pitchFamily="2" charset="0"/>
                <a:cs typeface="Arial" panose="020B0604020202020204" pitchFamily="34" charset="0"/>
              </a:rPr>
              <a:t>. </a:t>
            </a:r>
          </a:p>
          <a:p>
            <a:pPr marL="685800" indent="-457200">
              <a:spcBef>
                <a:spcPts val="0"/>
              </a:spcBef>
            </a:pPr>
            <a:endParaRPr lang="en-US" sz="24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sz="2400" dirty="0">
                <a:latin typeface="Arial" panose="020B0604020202020204" pitchFamily="34" charset="0"/>
                <a:ea typeface="Roboto" panose="02000000000000000000" pitchFamily="2" charset="0"/>
                <a:cs typeface="Arial" panose="020B0604020202020204" pitchFamily="34" charset="0"/>
              </a:rPr>
              <a:t>Each statement is composed of an </a:t>
            </a:r>
            <a:r>
              <a:rPr lang="en-US" sz="2400" u="sng" dirty="0">
                <a:latin typeface="Arial" panose="020B0604020202020204" pitchFamily="34" charset="0"/>
                <a:ea typeface="Roboto" panose="02000000000000000000" pitchFamily="2" charset="0"/>
                <a:cs typeface="Arial" panose="020B0604020202020204" pitchFamily="34" charset="0"/>
              </a:rPr>
              <a:t>if, else-if, or else</a:t>
            </a:r>
            <a:r>
              <a:rPr lang="en-US" sz="2400" dirty="0">
                <a:latin typeface="Arial" panose="020B0604020202020204" pitchFamily="34" charset="0"/>
                <a:ea typeface="Roboto" panose="02000000000000000000" pitchFamily="2" charset="0"/>
                <a:cs typeface="Arial" panose="020B0604020202020204" pitchFamily="34" charset="0"/>
              </a:rPr>
              <a:t> (keyword), a </a:t>
            </a:r>
            <a:r>
              <a:rPr lang="en-US" sz="2400" u="sng" dirty="0">
                <a:latin typeface="Arial" panose="020B0604020202020204" pitchFamily="34" charset="0"/>
                <a:ea typeface="Roboto" panose="02000000000000000000" pitchFamily="2" charset="0"/>
                <a:cs typeface="Arial" panose="020B0604020202020204" pitchFamily="34" charset="0"/>
              </a:rPr>
              <a:t>condition, </a:t>
            </a:r>
            <a:r>
              <a:rPr lang="en-US" sz="2400" dirty="0">
                <a:latin typeface="Arial" panose="020B0604020202020204" pitchFamily="34" charset="0"/>
                <a:ea typeface="Roboto" panose="02000000000000000000" pitchFamily="2" charset="0"/>
                <a:cs typeface="Arial" panose="020B0604020202020204" pitchFamily="34" charset="0"/>
              </a:rPr>
              <a:t>and the resulting code in { } </a:t>
            </a:r>
            <a:r>
              <a:rPr lang="en-US" sz="2400" u="sng" dirty="0">
                <a:latin typeface="Arial" panose="020B0604020202020204" pitchFamily="34" charset="0"/>
                <a:ea typeface="Roboto" panose="02000000000000000000" pitchFamily="2" charset="0"/>
                <a:cs typeface="Arial" panose="020B0604020202020204" pitchFamily="34" charset="0"/>
              </a:rPr>
              <a:t>curly brackets.</a:t>
            </a:r>
            <a:endParaRPr lang="en-US" sz="2400" dirty="0">
              <a:latin typeface="Arial" panose="020B0604020202020204" pitchFamily="34" charset="0"/>
              <a:ea typeface="Roboto" panose="02000000000000000000" pitchFamily="2" charset="0"/>
              <a:cs typeface="Arial" panose="020B0604020202020204" pitchFamily="34" charset="0"/>
            </a:endParaRPr>
          </a:p>
        </p:txBody>
      </p:sp>
      <p:pic>
        <p:nvPicPr>
          <p:cNvPr id="3" name="Picture 2"/>
          <p:cNvPicPr>
            <a:picLocks noChangeAspect="1"/>
          </p:cNvPicPr>
          <p:nvPr/>
        </p:nvPicPr>
        <p:blipFill>
          <a:blip r:embed="rId3"/>
          <a:stretch>
            <a:fillRect/>
          </a:stretch>
        </p:blipFill>
        <p:spPr>
          <a:xfrm>
            <a:off x="473314" y="2819400"/>
            <a:ext cx="8181573" cy="3303503"/>
          </a:xfrm>
          <a:prstGeom prst="rect">
            <a:avLst/>
          </a:prstGeom>
        </p:spPr>
      </p:pic>
    </p:spTree>
    <p:extLst>
      <p:ext uri="{BB962C8B-B14F-4D97-AF65-F5344CB8AC3E}">
        <p14:creationId xmlns:p14="http://schemas.microsoft.com/office/powerpoint/2010/main" val="307508894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Please… Don’t Pick Me.</a:t>
            </a:r>
          </a:p>
        </p:txBody>
      </p:sp>
      <p:sp>
        <p:nvSpPr>
          <p:cNvPr id="23" name="Title 1"/>
          <p:cNvSpPr txBox="1">
            <a:spLocks/>
          </p:cNvSpPr>
          <p:nvPr/>
        </p:nvSpPr>
        <p:spPr>
          <a:xfrm>
            <a:off x="304800" y="2590800"/>
            <a:ext cx="8534400" cy="1524000"/>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6000" b="1" i="1" dirty="0">
                <a:latin typeface="Arial" panose="020B0604020202020204" pitchFamily="34" charset="0"/>
                <a:ea typeface="Roboto" panose="02000000000000000000" pitchFamily="2" charset="0"/>
                <a:cs typeface="Arial" panose="020B0604020202020204" pitchFamily="34" charset="0"/>
              </a:rPr>
              <a:t>What is an array?</a:t>
            </a:r>
            <a:endParaRPr lang="en-US" sz="3400" i="1"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78399664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Arrays </a:t>
            </a:r>
          </a:p>
        </p:txBody>
      </p:sp>
      <p:sp>
        <p:nvSpPr>
          <p:cNvPr id="22" name="Content Placeholder 2"/>
          <p:cNvSpPr txBox="1">
            <a:spLocks/>
          </p:cNvSpPr>
          <p:nvPr/>
        </p:nvSpPr>
        <p:spPr>
          <a:xfrm>
            <a:off x="451329" y="866677"/>
            <a:ext cx="8583814" cy="2743748"/>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685800" indent="-457200">
              <a:spcBef>
                <a:spcPts val="0"/>
              </a:spcBef>
            </a:pPr>
            <a:r>
              <a:rPr lang="en-US" dirty="0">
                <a:latin typeface="Arial" panose="020B0604020202020204" pitchFamily="34" charset="0"/>
                <a:ea typeface="Roboto" panose="02000000000000000000" pitchFamily="2" charset="0"/>
                <a:cs typeface="Arial" panose="020B0604020202020204" pitchFamily="34" charset="0"/>
              </a:rPr>
              <a:t>Arrays a type of variable that are </a:t>
            </a:r>
            <a:r>
              <a:rPr lang="en-US" u="sng" dirty="0">
                <a:latin typeface="Arial" panose="020B0604020202020204" pitchFamily="34" charset="0"/>
                <a:ea typeface="Roboto" panose="02000000000000000000" pitchFamily="2" charset="0"/>
                <a:cs typeface="Arial" panose="020B0604020202020204" pitchFamily="34" charset="0"/>
              </a:rPr>
              <a:t>collections</a:t>
            </a:r>
            <a:r>
              <a:rPr lang="en-US" dirty="0">
                <a:latin typeface="Arial" panose="020B0604020202020204" pitchFamily="34" charset="0"/>
                <a:ea typeface="Roboto" panose="02000000000000000000" pitchFamily="2" charset="0"/>
                <a:cs typeface="Arial" panose="020B0604020202020204" pitchFamily="34" charset="0"/>
              </a:rPr>
              <a:t>. </a:t>
            </a:r>
          </a:p>
          <a:p>
            <a:pPr marL="685800" indent="-457200">
              <a:spcBef>
                <a:spcPts val="0"/>
              </a:spcBef>
            </a:pPr>
            <a:endParaRPr lang="en-US" u="sng"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dirty="0">
                <a:latin typeface="Arial" panose="020B0604020202020204" pitchFamily="34" charset="0"/>
                <a:ea typeface="Roboto" panose="02000000000000000000" pitchFamily="2" charset="0"/>
                <a:cs typeface="Arial" panose="020B0604020202020204" pitchFamily="34" charset="0"/>
              </a:rPr>
              <a:t>These collections can be made up of </a:t>
            </a:r>
            <a:r>
              <a:rPr lang="en-US" u="sng" dirty="0">
                <a:latin typeface="Arial" panose="020B0604020202020204" pitchFamily="34" charset="0"/>
                <a:ea typeface="Roboto" panose="02000000000000000000" pitchFamily="2" charset="0"/>
                <a:cs typeface="Arial" panose="020B0604020202020204" pitchFamily="34" charset="0"/>
              </a:rPr>
              <a:t>strings</a:t>
            </a:r>
            <a:r>
              <a:rPr lang="en-US" dirty="0">
                <a:latin typeface="Arial" panose="020B0604020202020204" pitchFamily="34" charset="0"/>
                <a:ea typeface="Roboto" panose="02000000000000000000" pitchFamily="2" charset="0"/>
                <a:cs typeface="Arial" panose="020B0604020202020204" pitchFamily="34" charset="0"/>
              </a:rPr>
              <a:t>, </a:t>
            </a:r>
            <a:r>
              <a:rPr lang="en-US" u="sng" dirty="0">
                <a:latin typeface="Arial" panose="020B0604020202020204" pitchFamily="34" charset="0"/>
                <a:ea typeface="Roboto" panose="02000000000000000000" pitchFamily="2" charset="0"/>
                <a:cs typeface="Arial" panose="020B0604020202020204" pitchFamily="34" charset="0"/>
              </a:rPr>
              <a:t>numbers</a:t>
            </a:r>
            <a:r>
              <a:rPr lang="en-US" dirty="0">
                <a:latin typeface="Arial" panose="020B0604020202020204" pitchFamily="34" charset="0"/>
                <a:ea typeface="Roboto" panose="02000000000000000000" pitchFamily="2" charset="0"/>
                <a:cs typeface="Arial" panose="020B0604020202020204" pitchFamily="34" charset="0"/>
              </a:rPr>
              <a:t>, </a:t>
            </a:r>
            <a:r>
              <a:rPr lang="en-US" u="sng" dirty="0">
                <a:latin typeface="Arial" panose="020B0604020202020204" pitchFamily="34" charset="0"/>
                <a:ea typeface="Roboto" panose="02000000000000000000" pitchFamily="2" charset="0"/>
                <a:cs typeface="Arial" panose="020B0604020202020204" pitchFamily="34" charset="0"/>
              </a:rPr>
              <a:t>Booleans</a:t>
            </a:r>
            <a:r>
              <a:rPr lang="en-US" dirty="0">
                <a:latin typeface="Arial" panose="020B0604020202020204" pitchFamily="34" charset="0"/>
                <a:ea typeface="Roboto" panose="02000000000000000000" pitchFamily="2" charset="0"/>
                <a:cs typeface="Arial" panose="020B0604020202020204" pitchFamily="34" charset="0"/>
              </a:rPr>
              <a:t>, other </a:t>
            </a:r>
            <a:r>
              <a:rPr lang="en-US" u="sng" dirty="0">
                <a:latin typeface="Arial" panose="020B0604020202020204" pitchFamily="34" charset="0"/>
                <a:ea typeface="Roboto" panose="02000000000000000000" pitchFamily="2" charset="0"/>
                <a:cs typeface="Arial" panose="020B0604020202020204" pitchFamily="34" charset="0"/>
              </a:rPr>
              <a:t>arrays</a:t>
            </a:r>
            <a:r>
              <a:rPr lang="en-US" dirty="0">
                <a:latin typeface="Arial" panose="020B0604020202020204" pitchFamily="34" charset="0"/>
                <a:ea typeface="Roboto" panose="02000000000000000000" pitchFamily="2" charset="0"/>
                <a:cs typeface="Arial" panose="020B0604020202020204" pitchFamily="34" charset="0"/>
              </a:rPr>
              <a:t>, </a:t>
            </a:r>
            <a:r>
              <a:rPr lang="en-US" u="sng" dirty="0">
                <a:latin typeface="Arial" panose="020B0604020202020204" pitchFamily="34" charset="0"/>
                <a:ea typeface="Roboto" panose="02000000000000000000" pitchFamily="2" charset="0"/>
                <a:cs typeface="Arial" panose="020B0604020202020204" pitchFamily="34" charset="0"/>
              </a:rPr>
              <a:t>objects</a:t>
            </a:r>
            <a:r>
              <a:rPr lang="en-US" dirty="0">
                <a:latin typeface="Arial" panose="020B0604020202020204" pitchFamily="34" charset="0"/>
                <a:ea typeface="Roboto" panose="02000000000000000000" pitchFamily="2" charset="0"/>
                <a:cs typeface="Arial" panose="020B0604020202020204" pitchFamily="34" charset="0"/>
              </a:rPr>
              <a:t>, anything. </a:t>
            </a:r>
          </a:p>
          <a:p>
            <a:pPr marL="685800" indent="-457200">
              <a:spcBef>
                <a:spcPts val="0"/>
              </a:spcBef>
            </a:pPr>
            <a:endParaRPr lang="en-US"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dirty="0">
                <a:latin typeface="Arial" panose="020B0604020202020204" pitchFamily="34" charset="0"/>
                <a:ea typeface="Roboto" panose="02000000000000000000" pitchFamily="2" charset="0"/>
                <a:cs typeface="Arial" panose="020B0604020202020204" pitchFamily="34" charset="0"/>
              </a:rPr>
              <a:t>Each </a:t>
            </a:r>
            <a:r>
              <a:rPr lang="en-US" u="sng" dirty="0">
                <a:latin typeface="Arial" panose="020B0604020202020204" pitchFamily="34" charset="0"/>
                <a:ea typeface="Roboto" panose="02000000000000000000" pitchFamily="2" charset="0"/>
                <a:cs typeface="Arial" panose="020B0604020202020204" pitchFamily="34" charset="0"/>
              </a:rPr>
              <a:t>element</a:t>
            </a:r>
            <a:r>
              <a:rPr lang="en-US" dirty="0">
                <a:latin typeface="Arial" panose="020B0604020202020204" pitchFamily="34" charset="0"/>
                <a:ea typeface="Roboto" panose="02000000000000000000" pitchFamily="2" charset="0"/>
                <a:cs typeface="Arial" panose="020B0604020202020204" pitchFamily="34" charset="0"/>
              </a:rPr>
              <a:t> of the array is marked by an </a:t>
            </a:r>
            <a:r>
              <a:rPr lang="en-US" u="sng" dirty="0">
                <a:latin typeface="Arial" panose="020B0604020202020204" pitchFamily="34" charset="0"/>
                <a:ea typeface="Roboto" panose="02000000000000000000" pitchFamily="2" charset="0"/>
                <a:cs typeface="Arial" panose="020B0604020202020204" pitchFamily="34" charset="0"/>
              </a:rPr>
              <a:t>index</a:t>
            </a:r>
            <a:r>
              <a:rPr lang="en-US" dirty="0">
                <a:latin typeface="Arial" panose="020B0604020202020204" pitchFamily="34" charset="0"/>
                <a:ea typeface="Roboto" panose="02000000000000000000" pitchFamily="2" charset="0"/>
                <a:cs typeface="Arial" panose="020B0604020202020204" pitchFamily="34" charset="0"/>
              </a:rPr>
              <a:t>. Indexes always start with 0.</a:t>
            </a:r>
          </a:p>
          <a:p>
            <a:pPr marL="685800" indent="-457200">
              <a:spcBef>
                <a:spcPts val="0"/>
              </a:spcBef>
            </a:pPr>
            <a:endParaRPr lang="en-US"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US" u="sng" dirty="0">
              <a:latin typeface="Arial" panose="020B0604020202020204" pitchFamily="34" charset="0"/>
              <a:ea typeface="Roboto" panose="02000000000000000000" pitchFamily="2" charset="0"/>
              <a:cs typeface="Arial" panose="020B0604020202020204" pitchFamily="34" charset="0"/>
            </a:endParaRPr>
          </a:p>
        </p:txBody>
      </p:sp>
      <p:pic>
        <p:nvPicPr>
          <p:cNvPr id="4" name="Picture 3"/>
          <p:cNvPicPr>
            <a:picLocks noChangeAspect="1"/>
          </p:cNvPicPr>
          <p:nvPr/>
        </p:nvPicPr>
        <p:blipFill>
          <a:blip r:embed="rId3"/>
          <a:stretch>
            <a:fillRect/>
          </a:stretch>
        </p:blipFill>
        <p:spPr>
          <a:xfrm>
            <a:off x="451329" y="3823249"/>
            <a:ext cx="8349343" cy="2202871"/>
          </a:xfrm>
          <a:prstGeom prst="rect">
            <a:avLst/>
          </a:prstGeom>
        </p:spPr>
      </p:pic>
    </p:spTree>
    <p:extLst>
      <p:ext uri="{BB962C8B-B14F-4D97-AF65-F5344CB8AC3E}">
        <p14:creationId xmlns:p14="http://schemas.microsoft.com/office/powerpoint/2010/main" val="38775719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 name="Rectangle 8"/>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10" name="TextBox 9"/>
          <p:cNvSpPr txBox="1"/>
          <p:nvPr/>
        </p:nvSpPr>
        <p:spPr>
          <a:xfrm>
            <a:off x="304800" y="762000"/>
            <a:ext cx="8686800" cy="3046988"/>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Code Dissection: Basic JS</a:t>
            </a:r>
          </a:p>
          <a:p>
            <a:endParaRPr lang="en-US" sz="2400" b="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Re-examine the file sent to you during yesterday’s class.</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See if you can better understand how it works – after having gone through today’s class. </a:t>
            </a:r>
            <a:endParaRPr lang="en-US" sz="2400" i="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endParaRPr lang="en-US" sz="2400" i="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u="sng" dirty="0">
                <a:latin typeface="Arial" panose="020B0604020202020204" pitchFamily="34" charset="0"/>
                <a:ea typeface="Roboto" pitchFamily="2" charset="0"/>
                <a:cs typeface="Arial" panose="020B0604020202020204" pitchFamily="34" charset="0"/>
              </a:rPr>
              <a:t>Prepare to share once the time is up.</a:t>
            </a:r>
          </a:p>
        </p:txBody>
      </p:sp>
      <p:sp>
        <p:nvSpPr>
          <p:cNvPr id="6" name="TextBox 5"/>
          <p:cNvSpPr txBox="1"/>
          <p:nvPr/>
        </p:nvSpPr>
        <p:spPr>
          <a:xfrm>
            <a:off x="3657600" y="124825"/>
            <a:ext cx="5334000" cy="369332"/>
          </a:xfrm>
          <a:prstGeom prst="rect">
            <a:avLst/>
          </a:prstGeom>
          <a:noFill/>
        </p:spPr>
        <p:txBody>
          <a:bodyPr wrap="square" rtlCol="0">
            <a:spAutoFit/>
          </a:bodyPr>
          <a:lstStyle/>
          <a:p>
            <a:pPr algn="r"/>
            <a:r>
              <a:rPr lang="en-US" b="1" dirty="0">
                <a:latin typeface="Arial" panose="020B0604020202020204" pitchFamily="34" charset="0"/>
                <a:ea typeface="Roboto" pitchFamily="2" charset="0"/>
                <a:cs typeface="Arial" panose="020B0604020202020204" pitchFamily="34" charset="0"/>
              </a:rPr>
              <a:t>Activity</a:t>
            </a:r>
            <a:r>
              <a:rPr lang="en-US" i="1" dirty="0">
                <a:latin typeface="Arial" panose="020B0604020202020204" pitchFamily="34" charset="0"/>
                <a:ea typeface="Roboto" pitchFamily="2" charset="0"/>
                <a:cs typeface="Arial" panose="020B0604020202020204" pitchFamily="34" charset="0"/>
              </a:rPr>
              <a:t>: </a:t>
            </a:r>
            <a:r>
              <a:rPr lang="en-US" dirty="0">
                <a:latin typeface="Arial" panose="020B0604020202020204" pitchFamily="34" charset="0"/>
                <a:ea typeface="Roboto" pitchFamily="2" charset="0"/>
                <a:cs typeface="Arial" panose="020B0604020202020204" pitchFamily="34" charset="0"/>
              </a:rPr>
              <a:t>1-JS Dissect </a:t>
            </a:r>
            <a:r>
              <a:rPr lang="en-US" b="1" dirty="0">
                <a:latin typeface="Arial" panose="020B0604020202020204" pitchFamily="34" charset="0"/>
                <a:ea typeface="Roboto" pitchFamily="2" charset="0"/>
                <a:cs typeface="Arial" panose="020B0604020202020204" pitchFamily="34" charset="0"/>
              </a:rPr>
              <a:t>|  Suggested Time: </a:t>
            </a:r>
            <a:r>
              <a:rPr lang="en-US" dirty="0">
                <a:latin typeface="Arial" panose="020B0604020202020204" pitchFamily="34" charset="0"/>
                <a:ea typeface="Roboto" pitchFamily="2" charset="0"/>
                <a:cs typeface="Arial" panose="020B0604020202020204" pitchFamily="34" charset="0"/>
              </a:rPr>
              <a:t>3 min</a:t>
            </a:r>
            <a:endParaRPr lang="en-US" i="1"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39828185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 name="Rectangle 8"/>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10" name="TextBox 9"/>
          <p:cNvSpPr txBox="1"/>
          <p:nvPr/>
        </p:nvSpPr>
        <p:spPr>
          <a:xfrm>
            <a:off x="304800" y="762000"/>
            <a:ext cx="8686800" cy="3416320"/>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Code Creation: Array Logging (If Needed)</a:t>
            </a:r>
          </a:p>
          <a:p>
            <a:endParaRPr lang="en-US" sz="2400" b="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Follow the instructions provided in the file to console.log each of the names in the “</a:t>
            </a:r>
            <a:r>
              <a:rPr lang="en-US" sz="2400" dirty="0" err="1">
                <a:latin typeface="Arial" panose="020B0604020202020204" pitchFamily="34" charset="0"/>
                <a:ea typeface="Roboto" pitchFamily="2" charset="0"/>
                <a:cs typeface="Arial" panose="020B0604020202020204" pitchFamily="34" charset="0"/>
              </a:rPr>
              <a:t>coolPeople</a:t>
            </a:r>
            <a:r>
              <a:rPr lang="en-US" sz="2400" dirty="0">
                <a:latin typeface="Arial" panose="020B0604020202020204" pitchFamily="34" charset="0"/>
                <a:ea typeface="Roboto" pitchFamily="2" charset="0"/>
                <a:cs typeface="Arial" panose="020B0604020202020204" pitchFamily="34" charset="0"/>
              </a:rPr>
              <a:t>” variable. </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i="1" u="sng" dirty="0">
                <a:latin typeface="Arial" panose="020B0604020202020204" pitchFamily="34" charset="0"/>
                <a:ea typeface="Roboto" pitchFamily="2" charset="0"/>
                <a:cs typeface="Arial" panose="020B0604020202020204" pitchFamily="34" charset="0"/>
              </a:rPr>
              <a:t>Hint</a:t>
            </a:r>
            <a:r>
              <a:rPr lang="en-US" sz="2400" i="1" dirty="0">
                <a:latin typeface="Arial" panose="020B0604020202020204" pitchFamily="34" charset="0"/>
                <a:ea typeface="Roboto" pitchFamily="2" charset="0"/>
                <a:cs typeface="Arial" panose="020B0604020202020204" pitchFamily="34" charset="0"/>
              </a:rPr>
              <a:t>: You should be repeating the same line 6 times.</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Prepare to share once the time is up.</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p:txBody>
      </p:sp>
      <p:sp>
        <p:nvSpPr>
          <p:cNvPr id="6" name="TextBox 5"/>
          <p:cNvSpPr txBox="1"/>
          <p:nvPr/>
        </p:nvSpPr>
        <p:spPr>
          <a:xfrm>
            <a:off x="2895600" y="124825"/>
            <a:ext cx="6096000" cy="369332"/>
          </a:xfrm>
          <a:prstGeom prst="rect">
            <a:avLst/>
          </a:prstGeom>
          <a:noFill/>
        </p:spPr>
        <p:txBody>
          <a:bodyPr wrap="square" rtlCol="0">
            <a:spAutoFit/>
          </a:bodyPr>
          <a:lstStyle/>
          <a:p>
            <a:pPr algn="r"/>
            <a:r>
              <a:rPr lang="en-US" b="1" dirty="0">
                <a:latin typeface="Arial" panose="020B0604020202020204" pitchFamily="34" charset="0"/>
                <a:ea typeface="Roboto" pitchFamily="2" charset="0"/>
                <a:cs typeface="Arial" panose="020B0604020202020204" pitchFamily="34" charset="0"/>
              </a:rPr>
              <a:t>Activity</a:t>
            </a:r>
            <a:r>
              <a:rPr lang="en-US" i="1" dirty="0">
                <a:latin typeface="Arial" panose="020B0604020202020204" pitchFamily="34" charset="0"/>
                <a:ea typeface="Roboto" pitchFamily="2" charset="0"/>
                <a:cs typeface="Arial" panose="020B0604020202020204" pitchFamily="34" charset="0"/>
              </a:rPr>
              <a:t>: </a:t>
            </a:r>
            <a:r>
              <a:rPr lang="en-US" dirty="0">
                <a:latin typeface="Arial" panose="020B0604020202020204" pitchFamily="34" charset="0"/>
                <a:ea typeface="Roboto" pitchFamily="2" charset="0"/>
                <a:cs typeface="Arial" panose="020B0604020202020204" pitchFamily="34" charset="0"/>
              </a:rPr>
              <a:t>2-CoolPeopleArray </a:t>
            </a:r>
            <a:r>
              <a:rPr lang="en-US" b="1" dirty="0">
                <a:latin typeface="Arial" panose="020B0604020202020204" pitchFamily="34" charset="0"/>
                <a:ea typeface="Roboto" pitchFamily="2" charset="0"/>
                <a:cs typeface="Arial" panose="020B0604020202020204" pitchFamily="34" charset="0"/>
              </a:rPr>
              <a:t>|  Suggested Time: </a:t>
            </a:r>
            <a:r>
              <a:rPr lang="en-US" dirty="0">
                <a:latin typeface="Arial" panose="020B0604020202020204" pitchFamily="34" charset="0"/>
                <a:ea typeface="Roboto" pitchFamily="2" charset="0"/>
                <a:cs typeface="Arial" panose="020B0604020202020204" pitchFamily="34" charset="0"/>
              </a:rPr>
              <a:t>5 min</a:t>
            </a:r>
            <a:endParaRPr lang="en-US" i="1"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16587404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Today’s Class</a:t>
            </a:r>
          </a:p>
        </p:txBody>
      </p:sp>
    </p:spTree>
    <p:extLst>
      <p:ext uri="{BB962C8B-B14F-4D97-AF65-F5344CB8AC3E}">
        <p14:creationId xmlns:p14="http://schemas.microsoft.com/office/powerpoint/2010/main" val="30277688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 name="Rectangle 8"/>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10" name="TextBox 9"/>
          <p:cNvSpPr txBox="1"/>
          <p:nvPr/>
        </p:nvSpPr>
        <p:spPr>
          <a:xfrm>
            <a:off x="304800" y="762000"/>
            <a:ext cx="8686800" cy="4893647"/>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Code Creation: Array Setting</a:t>
            </a:r>
          </a:p>
          <a:p>
            <a:endParaRPr lang="en-US" sz="2400" b="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Follow the instructions in the file provided to modify each of the elements in the array variable to make them lower case.</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Only add in lines of code where told.</a:t>
            </a:r>
          </a:p>
          <a:p>
            <a:pPr marL="457200" indent="-457200">
              <a:buFont typeface="Arial" panose="020B0604020202020204" pitchFamily="34" charset="0"/>
              <a:buChar char="•"/>
            </a:pPr>
            <a:endParaRPr lang="en-US" sz="2400" i="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i="1" dirty="0">
                <a:latin typeface="Arial" panose="020B0604020202020204" pitchFamily="34" charset="0"/>
                <a:ea typeface="Roboto" pitchFamily="2" charset="0"/>
                <a:cs typeface="Arial" panose="020B0604020202020204" pitchFamily="34" charset="0"/>
              </a:rPr>
              <a:t>Hint: You will need to use the method .</a:t>
            </a:r>
            <a:r>
              <a:rPr lang="en-US" sz="2400" i="1" dirty="0" err="1">
                <a:latin typeface="Arial" panose="020B0604020202020204" pitchFamily="34" charset="0"/>
                <a:ea typeface="Roboto" pitchFamily="2" charset="0"/>
                <a:cs typeface="Arial" panose="020B0604020202020204" pitchFamily="34" charset="0"/>
              </a:rPr>
              <a:t>toLowerCase</a:t>
            </a:r>
            <a:r>
              <a:rPr lang="en-US" sz="2400" i="1" dirty="0">
                <a:latin typeface="Arial" panose="020B0604020202020204" pitchFamily="34" charset="0"/>
                <a:ea typeface="Roboto" pitchFamily="2" charset="0"/>
                <a:cs typeface="Arial" panose="020B0604020202020204" pitchFamily="34" charset="0"/>
              </a:rPr>
              <a:t>(). Research if you don’t remember how to use it.</a:t>
            </a:r>
          </a:p>
          <a:p>
            <a:pPr marL="457200" indent="-457200">
              <a:buFont typeface="Arial" panose="020B0604020202020204" pitchFamily="34" charset="0"/>
              <a:buChar char="•"/>
            </a:pPr>
            <a:endParaRPr lang="en-US" sz="2400" i="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Prepare to share once the time is up.</a:t>
            </a:r>
          </a:p>
          <a:p>
            <a:endParaRPr lang="en-US" sz="2400" i="1" dirty="0">
              <a:latin typeface="Arial" panose="020B0604020202020204" pitchFamily="34" charset="0"/>
              <a:ea typeface="Roboto" pitchFamily="2" charset="0"/>
              <a:cs typeface="Arial" panose="020B0604020202020204" pitchFamily="34" charset="0"/>
            </a:endParaRPr>
          </a:p>
        </p:txBody>
      </p:sp>
      <p:sp>
        <p:nvSpPr>
          <p:cNvPr id="7" name="TextBox 6"/>
          <p:cNvSpPr txBox="1"/>
          <p:nvPr/>
        </p:nvSpPr>
        <p:spPr>
          <a:xfrm>
            <a:off x="2895600" y="124825"/>
            <a:ext cx="6096000" cy="369332"/>
          </a:xfrm>
          <a:prstGeom prst="rect">
            <a:avLst/>
          </a:prstGeom>
          <a:noFill/>
        </p:spPr>
        <p:txBody>
          <a:bodyPr wrap="square" rtlCol="0">
            <a:spAutoFit/>
          </a:bodyPr>
          <a:lstStyle/>
          <a:p>
            <a:pPr algn="r"/>
            <a:r>
              <a:rPr lang="en-US" b="1" dirty="0">
                <a:latin typeface="Arial" panose="020B0604020202020204" pitchFamily="34" charset="0"/>
                <a:ea typeface="Roboto" pitchFamily="2" charset="0"/>
                <a:cs typeface="Arial" panose="020B0604020202020204" pitchFamily="34" charset="0"/>
              </a:rPr>
              <a:t>Activity</a:t>
            </a:r>
            <a:r>
              <a:rPr lang="en-US" i="1" dirty="0">
                <a:latin typeface="Arial" panose="020B0604020202020204" pitchFamily="34" charset="0"/>
                <a:ea typeface="Roboto" pitchFamily="2" charset="0"/>
                <a:cs typeface="Arial" panose="020B0604020202020204" pitchFamily="34" charset="0"/>
              </a:rPr>
              <a:t>: </a:t>
            </a:r>
            <a:r>
              <a:rPr lang="en-US" dirty="0">
                <a:latin typeface="Arial" panose="020B0604020202020204" pitchFamily="34" charset="0"/>
                <a:ea typeface="Roboto" pitchFamily="2" charset="0"/>
                <a:cs typeface="Arial" panose="020B0604020202020204" pitchFamily="34" charset="0"/>
              </a:rPr>
              <a:t>3-ArraySetting </a:t>
            </a:r>
            <a:r>
              <a:rPr lang="en-US" b="1" dirty="0">
                <a:latin typeface="Arial" panose="020B0604020202020204" pitchFamily="34" charset="0"/>
                <a:ea typeface="Roboto" pitchFamily="2" charset="0"/>
                <a:cs typeface="Arial" panose="020B0604020202020204" pitchFamily="34" charset="0"/>
              </a:rPr>
              <a:t>|  Suggested Time: </a:t>
            </a:r>
            <a:r>
              <a:rPr lang="en-US" dirty="0">
                <a:latin typeface="Arial" panose="020B0604020202020204" pitchFamily="34" charset="0"/>
                <a:ea typeface="Roboto" pitchFamily="2" charset="0"/>
                <a:cs typeface="Arial" panose="020B0604020202020204" pitchFamily="34" charset="0"/>
              </a:rPr>
              <a:t>7 min</a:t>
            </a:r>
            <a:endParaRPr lang="en-US" i="1"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41561935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For Loops</a:t>
            </a:r>
          </a:p>
        </p:txBody>
      </p:sp>
    </p:spTree>
    <p:extLst>
      <p:ext uri="{BB962C8B-B14F-4D97-AF65-F5344CB8AC3E}">
        <p14:creationId xmlns:p14="http://schemas.microsoft.com/office/powerpoint/2010/main" val="29538369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79400" y="1524000"/>
            <a:ext cx="8522140" cy="1905000"/>
          </a:xfrm>
          <a:prstGeom prst="rect">
            <a:avLst/>
          </a:prstGeom>
          <a:solidFill>
            <a:schemeClr val="tx1">
              <a:lumMod val="85000"/>
              <a:lumOff val="15000"/>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Back to The Zoo Pen</a:t>
            </a:r>
          </a:p>
        </p:txBody>
      </p:sp>
      <p:sp>
        <p:nvSpPr>
          <p:cNvPr id="5" name="Rectangle 4"/>
          <p:cNvSpPr/>
          <p:nvPr/>
        </p:nvSpPr>
        <p:spPr>
          <a:xfrm>
            <a:off x="535034" y="1752601"/>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598187" y="1752600"/>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686740" y="1752600"/>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775293" y="1727200"/>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955141" y="3657601"/>
            <a:ext cx="100540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Index 0 </a:t>
            </a:r>
          </a:p>
        </p:txBody>
      </p:sp>
      <p:sp>
        <p:nvSpPr>
          <p:cNvPr id="11" name="TextBox 10"/>
          <p:cNvSpPr txBox="1"/>
          <p:nvPr/>
        </p:nvSpPr>
        <p:spPr>
          <a:xfrm>
            <a:off x="3018294" y="3657601"/>
            <a:ext cx="94128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Index 1</a:t>
            </a:r>
          </a:p>
        </p:txBody>
      </p:sp>
      <p:sp>
        <p:nvSpPr>
          <p:cNvPr id="12" name="TextBox 11"/>
          <p:cNvSpPr txBox="1"/>
          <p:nvPr/>
        </p:nvSpPr>
        <p:spPr>
          <a:xfrm>
            <a:off x="5017327" y="3657601"/>
            <a:ext cx="94128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Index 2</a:t>
            </a:r>
          </a:p>
        </p:txBody>
      </p:sp>
      <p:sp>
        <p:nvSpPr>
          <p:cNvPr id="13" name="TextBox 12"/>
          <p:cNvSpPr txBox="1"/>
          <p:nvPr/>
        </p:nvSpPr>
        <p:spPr>
          <a:xfrm>
            <a:off x="7227460" y="3657601"/>
            <a:ext cx="94128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Index 3</a:t>
            </a:r>
          </a:p>
        </p:txBody>
      </p:sp>
      <p:sp>
        <p:nvSpPr>
          <p:cNvPr id="14" name="TextBox 13"/>
          <p:cNvSpPr txBox="1"/>
          <p:nvPr/>
        </p:nvSpPr>
        <p:spPr>
          <a:xfrm>
            <a:off x="279400" y="995417"/>
            <a:ext cx="2877711" cy="369332"/>
          </a:xfrm>
          <a:prstGeom prst="rect">
            <a:avLst/>
          </a:prstGeom>
          <a:noFill/>
        </p:spPr>
        <p:txBody>
          <a:bodyPr wrap="none" rtlCol="0">
            <a:spAutoFit/>
          </a:bodyPr>
          <a:lstStyle/>
          <a:p>
            <a:r>
              <a:rPr lang="en-US" b="1" dirty="0">
                <a:latin typeface="Arial" panose="020B0604020202020204" pitchFamily="34" charset="0"/>
                <a:cs typeface="Arial" panose="020B0604020202020204" pitchFamily="34" charset="0"/>
              </a:rPr>
              <a:t>Array Name:  </a:t>
            </a:r>
            <a:r>
              <a:rPr lang="en-US" dirty="0" err="1">
                <a:latin typeface="Arial" panose="020B0604020202020204" pitchFamily="34" charset="0"/>
                <a:cs typeface="Arial" panose="020B0604020202020204" pitchFamily="34" charset="0"/>
              </a:rPr>
              <a:t>zooAnimals</a:t>
            </a:r>
            <a:endParaRPr lang="en-US" b="1" dirty="0">
              <a:latin typeface="Arial" panose="020B0604020202020204" pitchFamily="34" charset="0"/>
              <a:cs typeface="Arial" panose="020B0604020202020204" pitchFamily="34" charset="0"/>
            </a:endParaRPr>
          </a:p>
        </p:txBody>
      </p:sp>
      <p:sp>
        <p:nvSpPr>
          <p:cNvPr id="15" name="TextBox 14"/>
          <p:cNvSpPr txBox="1"/>
          <p:nvPr/>
        </p:nvSpPr>
        <p:spPr>
          <a:xfrm>
            <a:off x="994016" y="2291834"/>
            <a:ext cx="787395"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Zebra</a:t>
            </a:r>
          </a:p>
        </p:txBody>
      </p:sp>
      <p:sp>
        <p:nvSpPr>
          <p:cNvPr id="16" name="TextBox 15"/>
          <p:cNvSpPr txBox="1"/>
          <p:nvPr/>
        </p:nvSpPr>
        <p:spPr>
          <a:xfrm>
            <a:off x="5227400" y="2291834"/>
            <a:ext cx="872996"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Giraffe</a:t>
            </a:r>
          </a:p>
        </p:txBody>
      </p:sp>
      <p:sp>
        <p:nvSpPr>
          <p:cNvPr id="17" name="TextBox 16"/>
          <p:cNvSpPr txBox="1"/>
          <p:nvPr/>
        </p:nvSpPr>
        <p:spPr>
          <a:xfrm>
            <a:off x="3095237" y="2291834"/>
            <a:ext cx="787395"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Rhino</a:t>
            </a:r>
          </a:p>
        </p:txBody>
      </p:sp>
      <p:sp>
        <p:nvSpPr>
          <p:cNvPr id="18" name="TextBox 17"/>
          <p:cNvSpPr txBox="1"/>
          <p:nvPr/>
        </p:nvSpPr>
        <p:spPr>
          <a:xfrm>
            <a:off x="7295747" y="2291834"/>
            <a:ext cx="582211"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Owl</a:t>
            </a:r>
          </a:p>
        </p:txBody>
      </p:sp>
      <p:pic>
        <p:nvPicPr>
          <p:cNvPr id="3" name="Picture 2"/>
          <p:cNvPicPr>
            <a:picLocks noChangeAspect="1"/>
          </p:cNvPicPr>
          <p:nvPr/>
        </p:nvPicPr>
        <p:blipFill>
          <a:blip r:embed="rId3"/>
          <a:stretch>
            <a:fillRect/>
          </a:stretch>
        </p:blipFill>
        <p:spPr>
          <a:xfrm>
            <a:off x="535034" y="4495800"/>
            <a:ext cx="7917319" cy="653854"/>
          </a:xfrm>
          <a:prstGeom prst="rect">
            <a:avLst/>
          </a:prstGeom>
        </p:spPr>
      </p:pic>
    </p:spTree>
    <p:extLst>
      <p:ext uri="{BB962C8B-B14F-4D97-AF65-F5344CB8AC3E}">
        <p14:creationId xmlns:p14="http://schemas.microsoft.com/office/powerpoint/2010/main" val="42795428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279400" y="1366783"/>
            <a:ext cx="8522140" cy="1905000"/>
          </a:xfrm>
          <a:prstGeom prst="rect">
            <a:avLst/>
          </a:prstGeom>
          <a:solidFill>
            <a:schemeClr val="tx1">
              <a:lumMod val="85000"/>
              <a:lumOff val="15000"/>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Back to The Zoo Pen (Logging)</a:t>
            </a:r>
          </a:p>
        </p:txBody>
      </p:sp>
      <p:sp>
        <p:nvSpPr>
          <p:cNvPr id="5" name="Rectangle 4"/>
          <p:cNvSpPr/>
          <p:nvPr/>
        </p:nvSpPr>
        <p:spPr>
          <a:xfrm>
            <a:off x="535034" y="1595384"/>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2598187" y="1595383"/>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686740" y="1595383"/>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6775293" y="1569983"/>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955141" y="3500384"/>
            <a:ext cx="100540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Index 0 </a:t>
            </a:r>
          </a:p>
        </p:txBody>
      </p:sp>
      <p:sp>
        <p:nvSpPr>
          <p:cNvPr id="11" name="TextBox 10"/>
          <p:cNvSpPr txBox="1"/>
          <p:nvPr/>
        </p:nvSpPr>
        <p:spPr>
          <a:xfrm>
            <a:off x="3018294" y="3500384"/>
            <a:ext cx="94128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Index 1</a:t>
            </a:r>
          </a:p>
        </p:txBody>
      </p:sp>
      <p:sp>
        <p:nvSpPr>
          <p:cNvPr id="12" name="TextBox 11"/>
          <p:cNvSpPr txBox="1"/>
          <p:nvPr/>
        </p:nvSpPr>
        <p:spPr>
          <a:xfrm>
            <a:off x="5017327" y="3500384"/>
            <a:ext cx="94128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Index 2</a:t>
            </a:r>
          </a:p>
        </p:txBody>
      </p:sp>
      <p:sp>
        <p:nvSpPr>
          <p:cNvPr id="13" name="TextBox 12"/>
          <p:cNvSpPr txBox="1"/>
          <p:nvPr/>
        </p:nvSpPr>
        <p:spPr>
          <a:xfrm>
            <a:off x="7227460" y="3500384"/>
            <a:ext cx="94128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Index 3</a:t>
            </a:r>
          </a:p>
        </p:txBody>
      </p:sp>
      <p:sp>
        <p:nvSpPr>
          <p:cNvPr id="14" name="TextBox 13"/>
          <p:cNvSpPr txBox="1"/>
          <p:nvPr/>
        </p:nvSpPr>
        <p:spPr>
          <a:xfrm>
            <a:off x="279400" y="838200"/>
            <a:ext cx="2877711" cy="369332"/>
          </a:xfrm>
          <a:prstGeom prst="rect">
            <a:avLst/>
          </a:prstGeom>
          <a:noFill/>
        </p:spPr>
        <p:txBody>
          <a:bodyPr wrap="none" rtlCol="0">
            <a:spAutoFit/>
          </a:bodyPr>
          <a:lstStyle/>
          <a:p>
            <a:r>
              <a:rPr lang="en-US" b="1" dirty="0">
                <a:latin typeface="Arial" panose="020B0604020202020204" pitchFamily="34" charset="0"/>
                <a:cs typeface="Arial" panose="020B0604020202020204" pitchFamily="34" charset="0"/>
              </a:rPr>
              <a:t>Array Name:  </a:t>
            </a:r>
            <a:r>
              <a:rPr lang="en-US" dirty="0" err="1">
                <a:latin typeface="Arial" panose="020B0604020202020204" pitchFamily="34" charset="0"/>
                <a:cs typeface="Arial" panose="020B0604020202020204" pitchFamily="34" charset="0"/>
              </a:rPr>
              <a:t>zooAnimals</a:t>
            </a:r>
            <a:endParaRPr lang="en-US" b="1" dirty="0">
              <a:latin typeface="Arial" panose="020B0604020202020204" pitchFamily="34" charset="0"/>
              <a:cs typeface="Arial" panose="020B0604020202020204" pitchFamily="34" charset="0"/>
            </a:endParaRPr>
          </a:p>
        </p:txBody>
      </p:sp>
      <p:sp>
        <p:nvSpPr>
          <p:cNvPr id="15" name="TextBox 14"/>
          <p:cNvSpPr txBox="1"/>
          <p:nvPr/>
        </p:nvSpPr>
        <p:spPr>
          <a:xfrm>
            <a:off x="994016" y="2134617"/>
            <a:ext cx="787395"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Zebra</a:t>
            </a:r>
          </a:p>
        </p:txBody>
      </p:sp>
      <p:sp>
        <p:nvSpPr>
          <p:cNvPr id="16" name="TextBox 15"/>
          <p:cNvSpPr txBox="1"/>
          <p:nvPr/>
        </p:nvSpPr>
        <p:spPr>
          <a:xfrm>
            <a:off x="5227400" y="2134617"/>
            <a:ext cx="872996"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Giraffe</a:t>
            </a:r>
          </a:p>
        </p:txBody>
      </p:sp>
      <p:sp>
        <p:nvSpPr>
          <p:cNvPr id="17" name="TextBox 16"/>
          <p:cNvSpPr txBox="1"/>
          <p:nvPr/>
        </p:nvSpPr>
        <p:spPr>
          <a:xfrm>
            <a:off x="3095237" y="2134617"/>
            <a:ext cx="787395"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Rhino</a:t>
            </a:r>
          </a:p>
        </p:txBody>
      </p:sp>
      <p:sp>
        <p:nvSpPr>
          <p:cNvPr id="18" name="TextBox 17"/>
          <p:cNvSpPr txBox="1"/>
          <p:nvPr/>
        </p:nvSpPr>
        <p:spPr>
          <a:xfrm>
            <a:off x="7295747" y="2134617"/>
            <a:ext cx="582211"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Owl</a:t>
            </a:r>
          </a:p>
        </p:txBody>
      </p:sp>
      <p:pic>
        <p:nvPicPr>
          <p:cNvPr id="3" name="Picture 2"/>
          <p:cNvPicPr>
            <a:picLocks noChangeAspect="1"/>
          </p:cNvPicPr>
          <p:nvPr/>
        </p:nvPicPr>
        <p:blipFill>
          <a:blip r:embed="rId3"/>
          <a:stretch>
            <a:fillRect/>
          </a:stretch>
        </p:blipFill>
        <p:spPr>
          <a:xfrm>
            <a:off x="599694" y="4530421"/>
            <a:ext cx="5638800" cy="1447800"/>
          </a:xfrm>
          <a:prstGeom prst="rect">
            <a:avLst/>
          </a:prstGeom>
        </p:spPr>
      </p:pic>
      <p:pic>
        <p:nvPicPr>
          <p:cNvPr id="4" name="Picture 3"/>
          <p:cNvPicPr>
            <a:picLocks noChangeAspect="1"/>
          </p:cNvPicPr>
          <p:nvPr/>
        </p:nvPicPr>
        <p:blipFill>
          <a:blip r:embed="rId4"/>
          <a:stretch>
            <a:fillRect/>
          </a:stretch>
        </p:blipFill>
        <p:spPr>
          <a:xfrm>
            <a:off x="6794342" y="4267200"/>
            <a:ext cx="1914641" cy="1974241"/>
          </a:xfrm>
          <a:prstGeom prst="rect">
            <a:avLst/>
          </a:prstGeom>
          <a:ln>
            <a:noFill/>
          </a:ln>
        </p:spPr>
      </p:pic>
      <p:cxnSp>
        <p:nvCxnSpPr>
          <p:cNvPr id="20" name="Straight Arrow Connector 19"/>
          <p:cNvCxnSpPr/>
          <p:nvPr/>
        </p:nvCxnSpPr>
        <p:spPr>
          <a:xfrm>
            <a:off x="5925069" y="5334000"/>
            <a:ext cx="975590" cy="0"/>
          </a:xfrm>
          <a:prstGeom prst="straightConnector1">
            <a:avLst/>
          </a:prstGeom>
          <a:ln w="698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579769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Please… Don’t Pick Me.</a:t>
            </a:r>
          </a:p>
        </p:txBody>
      </p:sp>
      <p:sp>
        <p:nvSpPr>
          <p:cNvPr id="23" name="Title 1"/>
          <p:cNvSpPr txBox="1">
            <a:spLocks/>
          </p:cNvSpPr>
          <p:nvPr/>
        </p:nvSpPr>
        <p:spPr>
          <a:xfrm>
            <a:off x="304800" y="4724400"/>
            <a:ext cx="8534400" cy="1524000"/>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6000" b="1" i="1" dirty="0">
                <a:latin typeface="Arial" panose="020B0604020202020204" pitchFamily="34" charset="0"/>
                <a:ea typeface="Roboto" panose="02000000000000000000" pitchFamily="2" charset="0"/>
                <a:cs typeface="Arial" panose="020B0604020202020204" pitchFamily="34" charset="0"/>
              </a:rPr>
              <a:t>What’s wrong here?</a:t>
            </a:r>
            <a:endParaRPr lang="en-US" sz="3400" i="1" dirty="0">
              <a:latin typeface="Arial" panose="020B0604020202020204" pitchFamily="34" charset="0"/>
              <a:ea typeface="Roboto" panose="02000000000000000000" pitchFamily="2" charset="0"/>
              <a:cs typeface="Arial" panose="020B0604020202020204" pitchFamily="34" charset="0"/>
            </a:endParaRPr>
          </a:p>
        </p:txBody>
      </p:sp>
      <p:pic>
        <p:nvPicPr>
          <p:cNvPr id="4" name="Picture 3"/>
          <p:cNvPicPr>
            <a:picLocks noChangeAspect="1"/>
          </p:cNvPicPr>
          <p:nvPr/>
        </p:nvPicPr>
        <p:blipFill>
          <a:blip r:embed="rId3"/>
          <a:stretch>
            <a:fillRect/>
          </a:stretch>
        </p:blipFill>
        <p:spPr>
          <a:xfrm>
            <a:off x="599694" y="2209800"/>
            <a:ext cx="5638800" cy="1447800"/>
          </a:xfrm>
          <a:prstGeom prst="rect">
            <a:avLst/>
          </a:prstGeom>
        </p:spPr>
      </p:pic>
      <p:pic>
        <p:nvPicPr>
          <p:cNvPr id="5" name="Picture 4"/>
          <p:cNvPicPr>
            <a:picLocks noChangeAspect="1"/>
          </p:cNvPicPr>
          <p:nvPr/>
        </p:nvPicPr>
        <p:blipFill>
          <a:blip r:embed="rId4"/>
          <a:stretch>
            <a:fillRect/>
          </a:stretch>
        </p:blipFill>
        <p:spPr>
          <a:xfrm>
            <a:off x="6794342" y="1946579"/>
            <a:ext cx="1914641" cy="1974241"/>
          </a:xfrm>
          <a:prstGeom prst="rect">
            <a:avLst/>
          </a:prstGeom>
          <a:ln>
            <a:noFill/>
          </a:ln>
        </p:spPr>
      </p:pic>
      <p:cxnSp>
        <p:nvCxnSpPr>
          <p:cNvPr id="6" name="Straight Arrow Connector 5"/>
          <p:cNvCxnSpPr/>
          <p:nvPr/>
        </p:nvCxnSpPr>
        <p:spPr>
          <a:xfrm>
            <a:off x="5925069" y="3013379"/>
            <a:ext cx="975590" cy="0"/>
          </a:xfrm>
          <a:prstGeom prst="straightConnector1">
            <a:avLst/>
          </a:prstGeom>
          <a:ln w="698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2586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Don’t Repeat Yourself (DRY)</a:t>
            </a:r>
          </a:p>
        </p:txBody>
      </p:sp>
      <p:sp>
        <p:nvSpPr>
          <p:cNvPr id="23" name="Title 1"/>
          <p:cNvSpPr txBox="1">
            <a:spLocks/>
          </p:cNvSpPr>
          <p:nvPr/>
        </p:nvSpPr>
        <p:spPr>
          <a:xfrm>
            <a:off x="304800" y="4724400"/>
            <a:ext cx="8534400" cy="1524000"/>
          </a:xfrm>
          <a:prstGeom prst="rect">
            <a:avLst/>
          </a:prstGeom>
          <a:ln>
            <a:noFill/>
          </a:ln>
        </p:spPr>
        <p:txBody>
          <a:bodyPr vert="horz" lIns="91440" tIns="45720" rIns="91440" bIns="45720" rtlCol="0" anchor="ctr">
            <a:normAutofit lnSpcReduction="10000"/>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6000" b="1" i="1" dirty="0">
                <a:latin typeface="Arial" panose="020B0604020202020204" pitchFamily="34" charset="0"/>
                <a:ea typeface="Roboto" panose="02000000000000000000" pitchFamily="2" charset="0"/>
                <a:cs typeface="Arial" panose="020B0604020202020204" pitchFamily="34" charset="0"/>
              </a:rPr>
              <a:t>Repeated Code! </a:t>
            </a:r>
          </a:p>
          <a:p>
            <a:r>
              <a:rPr lang="en-US" sz="3800" i="1" dirty="0">
                <a:latin typeface="Arial" panose="020B0604020202020204" pitchFamily="34" charset="0"/>
                <a:ea typeface="Roboto" panose="02000000000000000000" pitchFamily="2" charset="0"/>
                <a:cs typeface="Arial" panose="020B0604020202020204" pitchFamily="34" charset="0"/>
              </a:rPr>
              <a:t>Let’s be more efficient</a:t>
            </a:r>
          </a:p>
        </p:txBody>
      </p:sp>
      <p:pic>
        <p:nvPicPr>
          <p:cNvPr id="4" name="Picture 3"/>
          <p:cNvPicPr>
            <a:picLocks noChangeAspect="1"/>
          </p:cNvPicPr>
          <p:nvPr/>
        </p:nvPicPr>
        <p:blipFill>
          <a:blip r:embed="rId3"/>
          <a:stretch>
            <a:fillRect/>
          </a:stretch>
        </p:blipFill>
        <p:spPr>
          <a:xfrm>
            <a:off x="599694" y="2209800"/>
            <a:ext cx="5638800" cy="1447800"/>
          </a:xfrm>
          <a:prstGeom prst="rect">
            <a:avLst/>
          </a:prstGeom>
        </p:spPr>
      </p:pic>
      <p:pic>
        <p:nvPicPr>
          <p:cNvPr id="5" name="Picture 4"/>
          <p:cNvPicPr>
            <a:picLocks noChangeAspect="1"/>
          </p:cNvPicPr>
          <p:nvPr/>
        </p:nvPicPr>
        <p:blipFill>
          <a:blip r:embed="rId4"/>
          <a:stretch>
            <a:fillRect/>
          </a:stretch>
        </p:blipFill>
        <p:spPr>
          <a:xfrm>
            <a:off x="6794342" y="1946579"/>
            <a:ext cx="1914641" cy="1974241"/>
          </a:xfrm>
          <a:prstGeom prst="rect">
            <a:avLst/>
          </a:prstGeom>
          <a:ln>
            <a:noFill/>
          </a:ln>
        </p:spPr>
      </p:pic>
      <p:cxnSp>
        <p:nvCxnSpPr>
          <p:cNvPr id="6" name="Straight Arrow Connector 5"/>
          <p:cNvCxnSpPr/>
          <p:nvPr/>
        </p:nvCxnSpPr>
        <p:spPr>
          <a:xfrm>
            <a:off x="5925069" y="3013379"/>
            <a:ext cx="975590" cy="0"/>
          </a:xfrm>
          <a:prstGeom prst="straightConnector1">
            <a:avLst/>
          </a:prstGeom>
          <a:ln w="698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115803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 name="Rectangle 8"/>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10" name="TextBox 9"/>
          <p:cNvSpPr txBox="1"/>
          <p:nvPr/>
        </p:nvSpPr>
        <p:spPr>
          <a:xfrm>
            <a:off x="304800" y="762000"/>
            <a:ext cx="8686800" cy="4524315"/>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Code Creation: For Loop Dissection</a:t>
            </a:r>
          </a:p>
          <a:p>
            <a:endParaRPr lang="en-US" sz="2400" b="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With a partner, spend a few moments trying to dissect the code sent to you. </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Try to explain to one another what is happening with each line of code.</a:t>
            </a:r>
          </a:p>
          <a:p>
            <a:pPr marL="457200" indent="-457200">
              <a:buFont typeface="Arial" panose="020B0604020202020204" pitchFamily="34" charset="0"/>
              <a:buChar char="•"/>
            </a:pPr>
            <a:endParaRPr lang="en-US" sz="2400" i="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Feel free to do a bit of research to help. As a hint, look into the phrase: “For-Loop”</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When time is up, feel free to explain.</a:t>
            </a:r>
          </a:p>
        </p:txBody>
      </p:sp>
      <p:sp>
        <p:nvSpPr>
          <p:cNvPr id="6" name="TextBox 5"/>
          <p:cNvSpPr txBox="1"/>
          <p:nvPr/>
        </p:nvSpPr>
        <p:spPr>
          <a:xfrm>
            <a:off x="3200400" y="124825"/>
            <a:ext cx="5791200" cy="369332"/>
          </a:xfrm>
          <a:prstGeom prst="rect">
            <a:avLst/>
          </a:prstGeom>
          <a:noFill/>
        </p:spPr>
        <p:txBody>
          <a:bodyPr wrap="square" rtlCol="0">
            <a:spAutoFit/>
          </a:bodyPr>
          <a:lstStyle/>
          <a:p>
            <a:pPr algn="r"/>
            <a:r>
              <a:rPr lang="en-US" b="1" dirty="0">
                <a:latin typeface="Arial" panose="020B0604020202020204" pitchFamily="34" charset="0"/>
                <a:ea typeface="Roboto" pitchFamily="2" charset="0"/>
                <a:cs typeface="Arial" panose="020B0604020202020204" pitchFamily="34" charset="0"/>
              </a:rPr>
              <a:t>Activity</a:t>
            </a:r>
            <a:r>
              <a:rPr lang="en-US" i="1" dirty="0">
                <a:latin typeface="Arial" panose="020B0604020202020204" pitchFamily="34" charset="0"/>
                <a:ea typeface="Roboto" pitchFamily="2" charset="0"/>
                <a:cs typeface="Arial" panose="020B0604020202020204" pitchFamily="34" charset="0"/>
              </a:rPr>
              <a:t>: </a:t>
            </a:r>
            <a:r>
              <a:rPr lang="en-US" dirty="0">
                <a:latin typeface="Arial" panose="020B0604020202020204" pitchFamily="34" charset="0"/>
                <a:ea typeface="Roboto" pitchFamily="2" charset="0"/>
                <a:cs typeface="Arial" panose="020B0604020202020204" pitchFamily="34" charset="0"/>
              </a:rPr>
              <a:t>4-MyFirstLoop </a:t>
            </a:r>
            <a:r>
              <a:rPr lang="en-US" b="1" dirty="0">
                <a:latin typeface="Arial" panose="020B0604020202020204" pitchFamily="34" charset="0"/>
                <a:ea typeface="Roboto" pitchFamily="2" charset="0"/>
                <a:cs typeface="Arial" panose="020B0604020202020204" pitchFamily="34" charset="0"/>
              </a:rPr>
              <a:t>|  Suggested Time: </a:t>
            </a:r>
            <a:r>
              <a:rPr lang="en-US" dirty="0">
                <a:latin typeface="Arial" panose="020B0604020202020204" pitchFamily="34" charset="0"/>
                <a:ea typeface="Roboto" pitchFamily="2" charset="0"/>
                <a:cs typeface="Arial" panose="020B0604020202020204" pitchFamily="34" charset="0"/>
              </a:rPr>
              <a:t>5 min</a:t>
            </a:r>
            <a:endParaRPr lang="en-US" i="1"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16506211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txBox="1">
            <a:spLocks/>
          </p:cNvSpPr>
          <p:nvPr/>
        </p:nvSpPr>
        <p:spPr>
          <a:xfrm>
            <a:off x="76200" y="817611"/>
            <a:ext cx="8842135" cy="2704491"/>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685800" indent="-457200">
              <a:spcBef>
                <a:spcPts val="0"/>
              </a:spcBef>
            </a:pPr>
            <a:r>
              <a:rPr lang="en-US" sz="2000" dirty="0">
                <a:latin typeface="Arial" panose="020B0604020202020204" pitchFamily="34" charset="0"/>
                <a:ea typeface="Roboto" panose="02000000000000000000" pitchFamily="2" charset="0"/>
                <a:cs typeface="Arial" panose="020B0604020202020204" pitchFamily="34" charset="0"/>
              </a:rPr>
              <a:t>For loops are </a:t>
            </a:r>
            <a:r>
              <a:rPr lang="en-US" sz="2000" u="sng" dirty="0">
                <a:latin typeface="Arial" panose="020B0604020202020204" pitchFamily="34" charset="0"/>
                <a:ea typeface="Roboto" panose="02000000000000000000" pitchFamily="2" charset="0"/>
                <a:cs typeface="Arial" panose="020B0604020202020204" pitchFamily="34" charset="0"/>
              </a:rPr>
              <a:t>critical</a:t>
            </a:r>
            <a:r>
              <a:rPr lang="en-US" sz="2000" dirty="0">
                <a:latin typeface="Arial" panose="020B0604020202020204" pitchFamily="34" charset="0"/>
                <a:ea typeface="Roboto" panose="02000000000000000000" pitchFamily="2" charset="0"/>
                <a:cs typeface="Arial" panose="020B0604020202020204" pitchFamily="34" charset="0"/>
              </a:rPr>
              <a:t> in programming. </a:t>
            </a:r>
          </a:p>
          <a:p>
            <a:pPr marL="685800" indent="-457200">
              <a:spcBef>
                <a:spcPts val="0"/>
              </a:spcBef>
            </a:pPr>
            <a:endParaRPr lang="en-US" sz="20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sz="2000" dirty="0">
                <a:latin typeface="Arial" panose="020B0604020202020204" pitchFamily="34" charset="0"/>
                <a:ea typeface="Roboto" panose="02000000000000000000" pitchFamily="2" charset="0"/>
                <a:cs typeface="Arial" panose="020B0604020202020204" pitchFamily="34" charset="0"/>
              </a:rPr>
              <a:t>We use for loops to run</a:t>
            </a:r>
            <a:r>
              <a:rPr lang="en-US" sz="2000" u="sng" dirty="0">
                <a:latin typeface="Arial" panose="020B0604020202020204" pitchFamily="34" charset="0"/>
                <a:ea typeface="Roboto" panose="02000000000000000000" pitchFamily="2" charset="0"/>
                <a:cs typeface="Arial" panose="020B0604020202020204" pitchFamily="34" charset="0"/>
              </a:rPr>
              <a:t> repeated blocks of code </a:t>
            </a:r>
            <a:r>
              <a:rPr lang="en-US" sz="2000" dirty="0">
                <a:latin typeface="Arial" panose="020B0604020202020204" pitchFamily="34" charset="0"/>
                <a:ea typeface="Roboto" panose="02000000000000000000" pitchFamily="2" charset="0"/>
                <a:cs typeface="Arial" panose="020B0604020202020204" pitchFamily="34" charset="0"/>
              </a:rPr>
              <a:t>over a set period.</a:t>
            </a:r>
          </a:p>
          <a:p>
            <a:pPr marL="685800" indent="-457200">
              <a:spcBef>
                <a:spcPts val="0"/>
              </a:spcBef>
            </a:pPr>
            <a:endParaRPr lang="en-US" sz="2000"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sz="2000" dirty="0">
                <a:latin typeface="Arial" panose="020B0604020202020204" pitchFamily="34" charset="0"/>
                <a:ea typeface="Roboto" panose="02000000000000000000" pitchFamily="2" charset="0"/>
                <a:cs typeface="Arial" panose="020B0604020202020204" pitchFamily="34" charset="0"/>
              </a:rPr>
              <a:t>Each for loop is composed of a:</a:t>
            </a:r>
          </a:p>
          <a:p>
            <a:pPr marL="985838" lvl="1" indent="-457200">
              <a:spcBef>
                <a:spcPts val="0"/>
              </a:spcBef>
            </a:pPr>
            <a:r>
              <a:rPr lang="en-US" sz="1700" dirty="0">
                <a:latin typeface="Arial" panose="020B0604020202020204" pitchFamily="34" charset="0"/>
                <a:ea typeface="Roboto" panose="02000000000000000000" pitchFamily="2" charset="0"/>
                <a:cs typeface="Arial" panose="020B0604020202020204" pitchFamily="34" charset="0"/>
              </a:rPr>
              <a:t>Variable declaration or counter (iterator)</a:t>
            </a:r>
          </a:p>
          <a:p>
            <a:pPr marL="985838" lvl="1" indent="-457200">
              <a:spcBef>
                <a:spcPts val="0"/>
              </a:spcBef>
            </a:pPr>
            <a:r>
              <a:rPr lang="en-US" sz="1700" dirty="0">
                <a:latin typeface="Arial" panose="020B0604020202020204" pitchFamily="34" charset="0"/>
                <a:ea typeface="Roboto" panose="02000000000000000000" pitchFamily="2" charset="0"/>
                <a:cs typeface="Arial" panose="020B0604020202020204" pitchFamily="34" charset="0"/>
              </a:rPr>
              <a:t>A loop condition</a:t>
            </a:r>
          </a:p>
          <a:p>
            <a:pPr marL="985838" lvl="1" indent="-457200">
              <a:spcBef>
                <a:spcPts val="0"/>
              </a:spcBef>
            </a:pPr>
            <a:r>
              <a:rPr lang="en-US" sz="1700" dirty="0">
                <a:latin typeface="Arial" panose="020B0604020202020204" pitchFamily="34" charset="0"/>
                <a:ea typeface="Roboto" panose="02000000000000000000" pitchFamily="2" charset="0"/>
                <a:cs typeface="Arial" panose="020B0604020202020204" pitchFamily="34" charset="0"/>
              </a:rPr>
              <a:t>An iteration (addition)</a:t>
            </a:r>
          </a:p>
          <a:p>
            <a:pPr marL="685800" indent="-457200">
              <a:spcBef>
                <a:spcPts val="0"/>
              </a:spcBef>
            </a:pPr>
            <a:endParaRPr lang="en-US" sz="2000" dirty="0">
              <a:latin typeface="Arial" panose="020B0604020202020204" pitchFamily="34" charset="0"/>
              <a:ea typeface="Roboto" panose="02000000000000000000" pitchFamily="2" charset="0"/>
              <a:cs typeface="Arial" panose="020B0604020202020204" pitchFamily="34" charset="0"/>
            </a:endParaRPr>
          </a:p>
        </p:txBody>
      </p:sp>
      <p:pic>
        <p:nvPicPr>
          <p:cNvPr id="11" name="Picture 10"/>
          <p:cNvPicPr>
            <a:picLocks noChangeAspect="1"/>
          </p:cNvPicPr>
          <p:nvPr/>
        </p:nvPicPr>
        <p:blipFill>
          <a:blip r:embed="rId3"/>
          <a:stretch>
            <a:fillRect/>
          </a:stretch>
        </p:blipFill>
        <p:spPr>
          <a:xfrm>
            <a:off x="231227" y="3496702"/>
            <a:ext cx="8687108" cy="2263256"/>
          </a:xfrm>
          <a:prstGeom prst="rect">
            <a:avLst/>
          </a:prstGeom>
        </p:spPr>
      </p:pic>
      <p:sp>
        <p:nvSpPr>
          <p:cNvPr id="13" name="Rectangle 12"/>
          <p:cNvSpPr/>
          <p:nvPr/>
        </p:nvSpPr>
        <p:spPr>
          <a:xfrm>
            <a:off x="304800" y="98052"/>
            <a:ext cx="69342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Enter the For-Loop</a:t>
            </a:r>
          </a:p>
        </p:txBody>
      </p:sp>
    </p:spTree>
    <p:extLst>
      <p:ext uri="{BB962C8B-B14F-4D97-AF65-F5344CB8AC3E}">
        <p14:creationId xmlns:p14="http://schemas.microsoft.com/office/powerpoint/2010/main" val="19985595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04800" y="98052"/>
            <a:ext cx="69342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Enter the For-Loop</a:t>
            </a:r>
          </a:p>
        </p:txBody>
      </p:sp>
      <p:pic>
        <p:nvPicPr>
          <p:cNvPr id="10" name="Picture 9"/>
          <p:cNvPicPr>
            <a:picLocks noChangeAspect="1"/>
          </p:cNvPicPr>
          <p:nvPr/>
        </p:nvPicPr>
        <p:blipFill>
          <a:blip r:embed="rId2"/>
          <a:stretch>
            <a:fillRect/>
          </a:stretch>
        </p:blipFill>
        <p:spPr>
          <a:xfrm>
            <a:off x="304800" y="990600"/>
            <a:ext cx="8544767" cy="3962400"/>
          </a:xfrm>
          <a:prstGeom prst="rect">
            <a:avLst/>
          </a:prstGeom>
        </p:spPr>
      </p:pic>
      <p:sp>
        <p:nvSpPr>
          <p:cNvPr id="11" name="Title 1"/>
          <p:cNvSpPr txBox="1">
            <a:spLocks/>
          </p:cNvSpPr>
          <p:nvPr/>
        </p:nvSpPr>
        <p:spPr>
          <a:xfrm>
            <a:off x="304800" y="4724400"/>
            <a:ext cx="8534400" cy="1524000"/>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2400" b="1" i="1" dirty="0">
                <a:latin typeface="Arial" panose="020B0604020202020204" pitchFamily="34" charset="0"/>
                <a:ea typeface="Roboto" panose="02000000000000000000" pitchFamily="2" charset="0"/>
                <a:cs typeface="Arial" panose="020B0604020202020204" pitchFamily="34" charset="0"/>
              </a:rPr>
              <a:t>Iterator.      Condition.     Increment.</a:t>
            </a:r>
            <a:endParaRPr lang="en-US" sz="2400" i="1" dirty="0">
              <a:latin typeface="Arial" panose="020B0604020202020204" pitchFamily="34" charset="0"/>
              <a:ea typeface="Roboto" panose="02000000000000000000" pitchFamily="2" charset="0"/>
              <a:cs typeface="Arial" panose="020B0604020202020204" pitchFamily="34" charset="0"/>
            </a:endParaRPr>
          </a:p>
        </p:txBody>
      </p:sp>
      <p:cxnSp>
        <p:nvCxnSpPr>
          <p:cNvPr id="12" name="Straight Arrow Connector 11"/>
          <p:cNvCxnSpPr/>
          <p:nvPr/>
        </p:nvCxnSpPr>
        <p:spPr>
          <a:xfrm flipH="1" flipV="1">
            <a:off x="1978265" y="2447464"/>
            <a:ext cx="460135" cy="2842281"/>
          </a:xfrm>
          <a:prstGeom prst="straightConnector1">
            <a:avLst/>
          </a:prstGeom>
          <a:ln w="698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flipV="1">
            <a:off x="3949700" y="2447464"/>
            <a:ext cx="460135" cy="2842281"/>
          </a:xfrm>
          <a:prstGeom prst="straightConnector1">
            <a:avLst/>
          </a:prstGeom>
          <a:ln w="698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H="1" flipV="1">
            <a:off x="6017425" y="2447463"/>
            <a:ext cx="460135" cy="2842281"/>
          </a:xfrm>
          <a:prstGeom prst="straightConnector1">
            <a:avLst/>
          </a:prstGeom>
          <a:ln w="698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920293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304800" y="98052"/>
            <a:ext cx="69342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Enter the For-Loop</a:t>
            </a:r>
          </a:p>
        </p:txBody>
      </p:sp>
      <p:pic>
        <p:nvPicPr>
          <p:cNvPr id="4" name="Picture 3"/>
          <p:cNvPicPr>
            <a:picLocks noChangeAspect="1"/>
          </p:cNvPicPr>
          <p:nvPr/>
        </p:nvPicPr>
        <p:blipFill>
          <a:blip r:embed="rId2"/>
          <a:stretch>
            <a:fillRect/>
          </a:stretch>
        </p:blipFill>
        <p:spPr>
          <a:xfrm>
            <a:off x="304800" y="990600"/>
            <a:ext cx="8544767" cy="3962400"/>
          </a:xfrm>
          <a:prstGeom prst="rect">
            <a:avLst/>
          </a:prstGeom>
        </p:spPr>
      </p:pic>
      <p:sp>
        <p:nvSpPr>
          <p:cNvPr id="5" name="Title 1"/>
          <p:cNvSpPr txBox="1">
            <a:spLocks/>
          </p:cNvSpPr>
          <p:nvPr/>
        </p:nvSpPr>
        <p:spPr>
          <a:xfrm>
            <a:off x="304800" y="4724400"/>
            <a:ext cx="8534400" cy="1524000"/>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2400" b="1" i="1" dirty="0">
                <a:latin typeface="Arial" panose="020B0604020202020204" pitchFamily="34" charset="0"/>
                <a:ea typeface="Roboto" panose="02000000000000000000" pitchFamily="2" charset="0"/>
                <a:cs typeface="Arial" panose="020B0604020202020204" pitchFamily="34" charset="0"/>
              </a:rPr>
              <a:t>Code between the { } gets repeated each time the iterator is smaller than the condition. </a:t>
            </a:r>
            <a:r>
              <a:rPr lang="en-US" sz="2400" i="1" dirty="0">
                <a:latin typeface="Arial" panose="020B0604020202020204" pitchFamily="34" charset="0"/>
                <a:ea typeface="Roboto" panose="02000000000000000000" pitchFamily="2" charset="0"/>
                <a:cs typeface="Arial" panose="020B0604020202020204" pitchFamily="34" charset="0"/>
              </a:rPr>
              <a:t>(i.e. in this case </a:t>
            </a:r>
            <a:r>
              <a:rPr lang="en-US" sz="2400" i="1" dirty="0" err="1">
                <a:latin typeface="Arial" panose="020B0604020202020204" pitchFamily="34" charset="0"/>
                <a:ea typeface="Roboto" panose="02000000000000000000" pitchFamily="2" charset="0"/>
                <a:cs typeface="Arial" panose="020B0604020202020204" pitchFamily="34" charset="0"/>
              </a:rPr>
              <a:t>i</a:t>
            </a:r>
            <a:r>
              <a:rPr lang="en-US" sz="2400" i="1" dirty="0">
                <a:latin typeface="Arial" panose="020B0604020202020204" pitchFamily="34" charset="0"/>
                <a:ea typeface="Roboto" panose="02000000000000000000" pitchFamily="2" charset="0"/>
                <a:cs typeface="Arial" panose="020B0604020202020204" pitchFamily="34" charset="0"/>
              </a:rPr>
              <a:t> &lt; 4)</a:t>
            </a:r>
          </a:p>
        </p:txBody>
      </p:sp>
      <p:sp>
        <p:nvSpPr>
          <p:cNvPr id="6" name="Rectangle 5"/>
          <p:cNvSpPr/>
          <p:nvPr/>
        </p:nvSpPr>
        <p:spPr>
          <a:xfrm>
            <a:off x="762000" y="2514600"/>
            <a:ext cx="7086600" cy="304800"/>
          </a:xfrm>
          <a:prstGeom prst="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155800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4" name="Shape 70"/>
          <p:cNvSpPr txBox="1">
            <a:spLocks/>
          </p:cNvSpPr>
          <p:nvPr/>
        </p:nvSpPr>
        <p:spPr>
          <a:xfrm>
            <a:off x="304799" y="761999"/>
            <a:ext cx="8740775" cy="5545777"/>
          </a:xfrm>
          <a:prstGeom prst="rect">
            <a:avLst/>
          </a:prstGeom>
        </p:spPr>
        <p:txBody>
          <a:bodyPr vert="horz" lIns="91425" tIns="91425" rIns="91425" bIns="91425" rtlCol="0" anchor="t" anchorCtr="0">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0" indent="0">
              <a:buNone/>
            </a:pPr>
            <a:r>
              <a:rPr lang="en-US" sz="2200" b="1" u="sng" dirty="0">
                <a:latin typeface="Arial" panose="020B0604020202020204" pitchFamily="34" charset="0"/>
                <a:cs typeface="Arial" panose="020B0604020202020204" pitchFamily="34" charset="0"/>
              </a:rPr>
              <a:t>In today’s class we’ll be covering:</a:t>
            </a:r>
          </a:p>
          <a:p>
            <a:pPr marL="0" indent="0">
              <a:buNone/>
            </a:pPr>
            <a:endParaRPr lang="en-US" sz="2200" b="1"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Array Assignments</a:t>
            </a:r>
          </a:p>
          <a:p>
            <a:endParaRPr lang="en-US" sz="2200"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The Concept of For-Loops</a:t>
            </a:r>
          </a:p>
          <a:p>
            <a:pPr marL="0" indent="0">
              <a:buNone/>
            </a:pPr>
            <a:endParaRPr lang="en-US" sz="2200"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The Art of Pseudo-Coding</a:t>
            </a:r>
          </a:p>
          <a:p>
            <a:endParaRPr lang="en-US" sz="2200" dirty="0">
              <a:latin typeface="Arial" panose="020B0604020202020204" pitchFamily="34" charset="0"/>
              <a:cs typeface="Arial" panose="020B0604020202020204" pitchFamily="34" charset="0"/>
            </a:endParaRPr>
          </a:p>
          <a:p>
            <a:r>
              <a:rPr lang="en-US" sz="2200" dirty="0">
                <a:latin typeface="Arial" panose="020B0604020202020204" pitchFamily="34" charset="0"/>
                <a:cs typeface="Arial" panose="020B0604020202020204" pitchFamily="34" charset="0"/>
              </a:rPr>
              <a:t>Building Rock-Paper Scissors</a:t>
            </a:r>
          </a:p>
        </p:txBody>
      </p:sp>
    </p:spTree>
    <p:extLst>
      <p:ext uri="{BB962C8B-B14F-4D97-AF65-F5344CB8AC3E}">
        <p14:creationId xmlns:p14="http://schemas.microsoft.com/office/powerpoint/2010/main" val="20019067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304800" y="98052"/>
            <a:ext cx="69342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Enter the For-Loop</a:t>
            </a:r>
          </a:p>
        </p:txBody>
      </p:sp>
      <p:pic>
        <p:nvPicPr>
          <p:cNvPr id="10" name="Picture 9"/>
          <p:cNvPicPr>
            <a:picLocks noChangeAspect="1"/>
          </p:cNvPicPr>
          <p:nvPr/>
        </p:nvPicPr>
        <p:blipFill>
          <a:blip r:embed="rId2"/>
          <a:stretch>
            <a:fillRect/>
          </a:stretch>
        </p:blipFill>
        <p:spPr>
          <a:xfrm>
            <a:off x="304800" y="990600"/>
            <a:ext cx="8544767" cy="3962400"/>
          </a:xfrm>
          <a:prstGeom prst="rect">
            <a:avLst/>
          </a:prstGeom>
        </p:spPr>
      </p:pic>
      <p:sp>
        <p:nvSpPr>
          <p:cNvPr id="8" name="Title 1"/>
          <p:cNvSpPr txBox="1">
            <a:spLocks/>
          </p:cNvSpPr>
          <p:nvPr/>
        </p:nvSpPr>
        <p:spPr>
          <a:xfrm>
            <a:off x="304800" y="4724400"/>
            <a:ext cx="8534400" cy="1524000"/>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2400" b="1" i="1" dirty="0">
                <a:latin typeface="Arial" panose="020B0604020202020204" pitchFamily="34" charset="0"/>
                <a:ea typeface="Roboto" panose="02000000000000000000" pitchFamily="2" charset="0"/>
                <a:cs typeface="Arial" panose="020B0604020202020204" pitchFamily="34" charset="0"/>
              </a:rPr>
              <a:t>Running the code “loops” through and prints each element in the array.</a:t>
            </a:r>
            <a:endParaRPr lang="en-US" sz="2400" i="1" dirty="0">
              <a:latin typeface="Arial" panose="020B0604020202020204" pitchFamily="34" charset="0"/>
              <a:ea typeface="Roboto" panose="02000000000000000000" pitchFamily="2" charset="0"/>
              <a:cs typeface="Arial" panose="020B0604020202020204" pitchFamily="34" charset="0"/>
            </a:endParaRPr>
          </a:p>
        </p:txBody>
      </p:sp>
      <p:sp>
        <p:nvSpPr>
          <p:cNvPr id="15" name="Rectangle 14"/>
          <p:cNvSpPr/>
          <p:nvPr/>
        </p:nvSpPr>
        <p:spPr>
          <a:xfrm>
            <a:off x="457200" y="3314700"/>
            <a:ext cx="8229600" cy="1638300"/>
          </a:xfrm>
          <a:prstGeom prst="rect">
            <a:avLst/>
          </a:prstGeom>
          <a:noFill/>
          <a:ln w="635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03932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4800" y="98052"/>
            <a:ext cx="69342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Run That Loop</a:t>
            </a:r>
          </a:p>
        </p:txBody>
      </p:sp>
      <p:pic>
        <p:nvPicPr>
          <p:cNvPr id="6" name="Picture 5"/>
          <p:cNvPicPr>
            <a:picLocks noChangeAspect="1"/>
          </p:cNvPicPr>
          <p:nvPr/>
        </p:nvPicPr>
        <p:blipFill rotWithShape="1">
          <a:blip r:embed="rId2"/>
          <a:srcRect b="40385"/>
          <a:stretch/>
        </p:blipFill>
        <p:spPr>
          <a:xfrm>
            <a:off x="304800" y="838200"/>
            <a:ext cx="8544767" cy="2362200"/>
          </a:xfrm>
          <a:prstGeom prst="rect">
            <a:avLst/>
          </a:prstGeom>
        </p:spPr>
      </p:pic>
      <p:grpSp>
        <p:nvGrpSpPr>
          <p:cNvPr id="20" name="Group 19"/>
          <p:cNvGrpSpPr/>
          <p:nvPr/>
        </p:nvGrpSpPr>
        <p:grpSpPr>
          <a:xfrm>
            <a:off x="1335370" y="4876800"/>
            <a:ext cx="6483626" cy="1524000"/>
            <a:chOff x="-5742034" y="1600199"/>
            <a:chExt cx="8522140" cy="2402189"/>
          </a:xfrm>
        </p:grpSpPr>
        <p:sp>
          <p:nvSpPr>
            <p:cNvPr id="7" name="Rectangle 6"/>
            <p:cNvSpPr/>
            <p:nvPr/>
          </p:nvSpPr>
          <p:spPr>
            <a:xfrm>
              <a:off x="-5742034" y="1600199"/>
              <a:ext cx="8522140" cy="1905000"/>
            </a:xfrm>
            <a:prstGeom prst="rect">
              <a:avLst/>
            </a:prstGeom>
            <a:solidFill>
              <a:schemeClr val="tx1">
                <a:lumMod val="85000"/>
                <a:lumOff val="15000"/>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486400" y="1828800"/>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423247" y="18287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334694" y="18287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53859" y="18033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066293" y="3517258"/>
              <a:ext cx="1079208"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0 </a:t>
              </a:r>
            </a:p>
          </p:txBody>
        </p:sp>
        <p:sp>
          <p:nvSpPr>
            <p:cNvPr id="13" name="TextBox 12"/>
            <p:cNvSpPr txBox="1"/>
            <p:nvPr/>
          </p:nvSpPr>
          <p:spPr>
            <a:xfrm>
              <a:off x="-3003140"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1</a:t>
              </a:r>
            </a:p>
          </p:txBody>
        </p:sp>
        <p:sp>
          <p:nvSpPr>
            <p:cNvPr id="14" name="TextBox 13"/>
            <p:cNvSpPr txBox="1"/>
            <p:nvPr/>
          </p:nvSpPr>
          <p:spPr>
            <a:xfrm>
              <a:off x="-1004107"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2</a:t>
              </a:r>
            </a:p>
          </p:txBody>
        </p:sp>
        <p:sp>
          <p:nvSpPr>
            <p:cNvPr id="15" name="TextBox 14"/>
            <p:cNvSpPr txBox="1"/>
            <p:nvPr/>
          </p:nvSpPr>
          <p:spPr>
            <a:xfrm>
              <a:off x="1206026"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3</a:t>
              </a:r>
            </a:p>
          </p:txBody>
        </p:sp>
      </p:grpSp>
      <p:sp>
        <p:nvSpPr>
          <p:cNvPr id="21" name="TextBox 20"/>
          <p:cNvSpPr txBox="1"/>
          <p:nvPr/>
        </p:nvSpPr>
        <p:spPr>
          <a:xfrm>
            <a:off x="1791266" y="5331023"/>
            <a:ext cx="771365"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Carrots</a:t>
            </a:r>
          </a:p>
        </p:txBody>
      </p:sp>
      <p:sp>
        <p:nvSpPr>
          <p:cNvPr id="22" name="TextBox 21"/>
          <p:cNvSpPr txBox="1"/>
          <p:nvPr/>
        </p:nvSpPr>
        <p:spPr>
          <a:xfrm>
            <a:off x="3520459" y="5329297"/>
            <a:ext cx="593432"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Peas</a:t>
            </a:r>
          </a:p>
        </p:txBody>
      </p:sp>
      <p:sp>
        <p:nvSpPr>
          <p:cNvPr id="23" name="TextBox 22"/>
          <p:cNvSpPr txBox="1"/>
          <p:nvPr/>
        </p:nvSpPr>
        <p:spPr>
          <a:xfrm>
            <a:off x="5019835" y="5329297"/>
            <a:ext cx="771365"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Lettuce</a:t>
            </a:r>
          </a:p>
        </p:txBody>
      </p:sp>
      <p:sp>
        <p:nvSpPr>
          <p:cNvPr id="24" name="TextBox 23"/>
          <p:cNvSpPr txBox="1"/>
          <p:nvPr/>
        </p:nvSpPr>
        <p:spPr>
          <a:xfrm>
            <a:off x="6552249" y="5329297"/>
            <a:ext cx="959878"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Tomatoes</a:t>
            </a:r>
          </a:p>
        </p:txBody>
      </p:sp>
      <p:sp>
        <p:nvSpPr>
          <p:cNvPr id="18" name="Title 1"/>
          <p:cNvSpPr txBox="1">
            <a:spLocks/>
          </p:cNvSpPr>
          <p:nvPr/>
        </p:nvSpPr>
        <p:spPr>
          <a:xfrm>
            <a:off x="304800" y="3345429"/>
            <a:ext cx="6477000" cy="524872"/>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pPr algn="l"/>
            <a:r>
              <a:rPr lang="en-US" sz="2400" b="1" i="1" dirty="0">
                <a:latin typeface="Arial" panose="020B0604020202020204" pitchFamily="34" charset="0"/>
                <a:ea typeface="Roboto" panose="02000000000000000000" pitchFamily="2" charset="0"/>
                <a:cs typeface="Arial" panose="020B0604020202020204" pitchFamily="34" charset="0"/>
              </a:rPr>
              <a:t>When </a:t>
            </a:r>
            <a:r>
              <a:rPr lang="en-US" sz="2400" b="1" i="1" dirty="0" err="1">
                <a:latin typeface="Arial" panose="020B0604020202020204" pitchFamily="34" charset="0"/>
                <a:ea typeface="Roboto" panose="02000000000000000000" pitchFamily="2" charset="0"/>
                <a:cs typeface="Arial" panose="020B0604020202020204" pitchFamily="34" charset="0"/>
              </a:rPr>
              <a:t>i</a:t>
            </a:r>
            <a:r>
              <a:rPr lang="en-US" sz="2400" b="1" i="1" dirty="0">
                <a:latin typeface="Arial" panose="020B0604020202020204" pitchFamily="34" charset="0"/>
                <a:ea typeface="Roboto" panose="02000000000000000000" pitchFamily="2" charset="0"/>
                <a:cs typeface="Arial" panose="020B0604020202020204" pitchFamily="34" charset="0"/>
              </a:rPr>
              <a:t> = 0 … console.log(“I love Carrots”)</a:t>
            </a:r>
            <a:endParaRPr lang="en-US" sz="2400" i="1" dirty="0">
              <a:latin typeface="Arial" panose="020B0604020202020204" pitchFamily="34" charset="0"/>
              <a:ea typeface="Roboto" panose="02000000000000000000" pitchFamily="2" charset="0"/>
              <a:cs typeface="Arial" panose="020B0604020202020204" pitchFamily="34" charset="0"/>
            </a:endParaRPr>
          </a:p>
        </p:txBody>
      </p:sp>
      <p:sp>
        <p:nvSpPr>
          <p:cNvPr id="2" name="Down Arrow 1"/>
          <p:cNvSpPr/>
          <p:nvPr/>
        </p:nvSpPr>
        <p:spPr>
          <a:xfrm>
            <a:off x="1849472" y="4114800"/>
            <a:ext cx="713159" cy="66096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95622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4800" y="98052"/>
            <a:ext cx="69342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Run That Loop</a:t>
            </a:r>
          </a:p>
        </p:txBody>
      </p:sp>
      <p:pic>
        <p:nvPicPr>
          <p:cNvPr id="6" name="Picture 5"/>
          <p:cNvPicPr>
            <a:picLocks noChangeAspect="1"/>
          </p:cNvPicPr>
          <p:nvPr/>
        </p:nvPicPr>
        <p:blipFill rotWithShape="1">
          <a:blip r:embed="rId2"/>
          <a:srcRect b="40385"/>
          <a:stretch/>
        </p:blipFill>
        <p:spPr>
          <a:xfrm>
            <a:off x="304800" y="838200"/>
            <a:ext cx="8544767" cy="2362200"/>
          </a:xfrm>
          <a:prstGeom prst="rect">
            <a:avLst/>
          </a:prstGeom>
        </p:spPr>
      </p:pic>
      <p:grpSp>
        <p:nvGrpSpPr>
          <p:cNvPr id="20" name="Group 19"/>
          <p:cNvGrpSpPr/>
          <p:nvPr/>
        </p:nvGrpSpPr>
        <p:grpSpPr>
          <a:xfrm>
            <a:off x="1335370" y="4876800"/>
            <a:ext cx="6483626" cy="1524000"/>
            <a:chOff x="-5742034" y="1600199"/>
            <a:chExt cx="8522140" cy="2402189"/>
          </a:xfrm>
        </p:grpSpPr>
        <p:sp>
          <p:nvSpPr>
            <p:cNvPr id="7" name="Rectangle 6"/>
            <p:cNvSpPr/>
            <p:nvPr/>
          </p:nvSpPr>
          <p:spPr>
            <a:xfrm>
              <a:off x="-5742034" y="1600199"/>
              <a:ext cx="8522140" cy="1905000"/>
            </a:xfrm>
            <a:prstGeom prst="rect">
              <a:avLst/>
            </a:prstGeom>
            <a:solidFill>
              <a:schemeClr val="tx1">
                <a:lumMod val="85000"/>
                <a:lumOff val="15000"/>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486400" y="1828800"/>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423247" y="18287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334694" y="18287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53859" y="18033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066293" y="3517258"/>
              <a:ext cx="1079208"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0 </a:t>
              </a:r>
            </a:p>
          </p:txBody>
        </p:sp>
        <p:sp>
          <p:nvSpPr>
            <p:cNvPr id="13" name="TextBox 12"/>
            <p:cNvSpPr txBox="1"/>
            <p:nvPr/>
          </p:nvSpPr>
          <p:spPr>
            <a:xfrm>
              <a:off x="-3003140"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1</a:t>
              </a:r>
            </a:p>
          </p:txBody>
        </p:sp>
        <p:sp>
          <p:nvSpPr>
            <p:cNvPr id="14" name="TextBox 13"/>
            <p:cNvSpPr txBox="1"/>
            <p:nvPr/>
          </p:nvSpPr>
          <p:spPr>
            <a:xfrm>
              <a:off x="-1004107"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2</a:t>
              </a:r>
            </a:p>
          </p:txBody>
        </p:sp>
        <p:sp>
          <p:nvSpPr>
            <p:cNvPr id="15" name="TextBox 14"/>
            <p:cNvSpPr txBox="1"/>
            <p:nvPr/>
          </p:nvSpPr>
          <p:spPr>
            <a:xfrm>
              <a:off x="1206026"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3</a:t>
              </a:r>
            </a:p>
          </p:txBody>
        </p:sp>
      </p:grpSp>
      <p:sp>
        <p:nvSpPr>
          <p:cNvPr id="21" name="TextBox 20"/>
          <p:cNvSpPr txBox="1"/>
          <p:nvPr/>
        </p:nvSpPr>
        <p:spPr>
          <a:xfrm>
            <a:off x="1791266" y="5331023"/>
            <a:ext cx="771365"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Carrots</a:t>
            </a:r>
          </a:p>
        </p:txBody>
      </p:sp>
      <p:sp>
        <p:nvSpPr>
          <p:cNvPr id="22" name="TextBox 21"/>
          <p:cNvSpPr txBox="1"/>
          <p:nvPr/>
        </p:nvSpPr>
        <p:spPr>
          <a:xfrm>
            <a:off x="3520459" y="5329297"/>
            <a:ext cx="593432"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Peas</a:t>
            </a:r>
          </a:p>
        </p:txBody>
      </p:sp>
      <p:sp>
        <p:nvSpPr>
          <p:cNvPr id="23" name="TextBox 22"/>
          <p:cNvSpPr txBox="1"/>
          <p:nvPr/>
        </p:nvSpPr>
        <p:spPr>
          <a:xfrm>
            <a:off x="5019835" y="5329297"/>
            <a:ext cx="771365"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Lettuce</a:t>
            </a:r>
          </a:p>
        </p:txBody>
      </p:sp>
      <p:sp>
        <p:nvSpPr>
          <p:cNvPr id="24" name="TextBox 23"/>
          <p:cNvSpPr txBox="1"/>
          <p:nvPr/>
        </p:nvSpPr>
        <p:spPr>
          <a:xfrm>
            <a:off x="6552249" y="5329297"/>
            <a:ext cx="959878"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Tomatoes</a:t>
            </a:r>
          </a:p>
        </p:txBody>
      </p:sp>
      <p:sp>
        <p:nvSpPr>
          <p:cNvPr id="18" name="Title 1"/>
          <p:cNvSpPr txBox="1">
            <a:spLocks/>
          </p:cNvSpPr>
          <p:nvPr/>
        </p:nvSpPr>
        <p:spPr>
          <a:xfrm>
            <a:off x="304800" y="3345429"/>
            <a:ext cx="6477000" cy="524872"/>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pPr algn="l"/>
            <a:r>
              <a:rPr lang="en-US" sz="2400" b="1" i="1" dirty="0">
                <a:latin typeface="Arial" panose="020B0604020202020204" pitchFamily="34" charset="0"/>
                <a:ea typeface="Roboto" panose="02000000000000000000" pitchFamily="2" charset="0"/>
                <a:cs typeface="Arial" panose="020B0604020202020204" pitchFamily="34" charset="0"/>
              </a:rPr>
              <a:t>When </a:t>
            </a:r>
            <a:r>
              <a:rPr lang="en-US" sz="2400" b="1" i="1" dirty="0" err="1">
                <a:latin typeface="Arial" panose="020B0604020202020204" pitchFamily="34" charset="0"/>
                <a:ea typeface="Roboto" panose="02000000000000000000" pitchFamily="2" charset="0"/>
                <a:cs typeface="Arial" panose="020B0604020202020204" pitchFamily="34" charset="0"/>
              </a:rPr>
              <a:t>i</a:t>
            </a:r>
            <a:r>
              <a:rPr lang="en-US" sz="2400" b="1" i="1" dirty="0">
                <a:latin typeface="Arial" panose="020B0604020202020204" pitchFamily="34" charset="0"/>
                <a:ea typeface="Roboto" panose="02000000000000000000" pitchFamily="2" charset="0"/>
                <a:cs typeface="Arial" panose="020B0604020202020204" pitchFamily="34" charset="0"/>
              </a:rPr>
              <a:t> = 1 … console.log(“I love Peas”)</a:t>
            </a:r>
            <a:endParaRPr lang="en-US" sz="2400" i="1" dirty="0">
              <a:latin typeface="Arial" panose="020B0604020202020204" pitchFamily="34" charset="0"/>
              <a:ea typeface="Roboto" panose="02000000000000000000" pitchFamily="2" charset="0"/>
              <a:cs typeface="Arial" panose="020B0604020202020204" pitchFamily="34" charset="0"/>
            </a:endParaRPr>
          </a:p>
        </p:txBody>
      </p:sp>
      <p:sp>
        <p:nvSpPr>
          <p:cNvPr id="2" name="Down Arrow 1"/>
          <p:cNvSpPr/>
          <p:nvPr/>
        </p:nvSpPr>
        <p:spPr>
          <a:xfrm>
            <a:off x="3460595" y="4114800"/>
            <a:ext cx="713159" cy="66096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616321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4800" y="98052"/>
            <a:ext cx="69342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Run That Loop</a:t>
            </a:r>
          </a:p>
        </p:txBody>
      </p:sp>
      <p:pic>
        <p:nvPicPr>
          <p:cNvPr id="6" name="Picture 5"/>
          <p:cNvPicPr>
            <a:picLocks noChangeAspect="1"/>
          </p:cNvPicPr>
          <p:nvPr/>
        </p:nvPicPr>
        <p:blipFill rotWithShape="1">
          <a:blip r:embed="rId2"/>
          <a:srcRect b="40385"/>
          <a:stretch/>
        </p:blipFill>
        <p:spPr>
          <a:xfrm>
            <a:off x="304800" y="838200"/>
            <a:ext cx="8544767" cy="2362200"/>
          </a:xfrm>
          <a:prstGeom prst="rect">
            <a:avLst/>
          </a:prstGeom>
        </p:spPr>
      </p:pic>
      <p:grpSp>
        <p:nvGrpSpPr>
          <p:cNvPr id="20" name="Group 19"/>
          <p:cNvGrpSpPr/>
          <p:nvPr/>
        </p:nvGrpSpPr>
        <p:grpSpPr>
          <a:xfrm>
            <a:off x="1335370" y="4876800"/>
            <a:ext cx="6483626" cy="1524000"/>
            <a:chOff x="-5742034" y="1600199"/>
            <a:chExt cx="8522140" cy="2402189"/>
          </a:xfrm>
        </p:grpSpPr>
        <p:sp>
          <p:nvSpPr>
            <p:cNvPr id="7" name="Rectangle 6"/>
            <p:cNvSpPr/>
            <p:nvPr/>
          </p:nvSpPr>
          <p:spPr>
            <a:xfrm>
              <a:off x="-5742034" y="1600199"/>
              <a:ext cx="8522140" cy="1905000"/>
            </a:xfrm>
            <a:prstGeom prst="rect">
              <a:avLst/>
            </a:prstGeom>
            <a:solidFill>
              <a:schemeClr val="tx1">
                <a:lumMod val="85000"/>
                <a:lumOff val="15000"/>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486400" y="1828800"/>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423247" y="18287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334694" y="18287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53859" y="18033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066293" y="3517258"/>
              <a:ext cx="1079208"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0 </a:t>
              </a:r>
            </a:p>
          </p:txBody>
        </p:sp>
        <p:sp>
          <p:nvSpPr>
            <p:cNvPr id="13" name="TextBox 12"/>
            <p:cNvSpPr txBox="1"/>
            <p:nvPr/>
          </p:nvSpPr>
          <p:spPr>
            <a:xfrm>
              <a:off x="-3003140"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1</a:t>
              </a:r>
            </a:p>
          </p:txBody>
        </p:sp>
        <p:sp>
          <p:nvSpPr>
            <p:cNvPr id="14" name="TextBox 13"/>
            <p:cNvSpPr txBox="1"/>
            <p:nvPr/>
          </p:nvSpPr>
          <p:spPr>
            <a:xfrm>
              <a:off x="-1004107"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2</a:t>
              </a:r>
            </a:p>
          </p:txBody>
        </p:sp>
        <p:sp>
          <p:nvSpPr>
            <p:cNvPr id="15" name="TextBox 14"/>
            <p:cNvSpPr txBox="1"/>
            <p:nvPr/>
          </p:nvSpPr>
          <p:spPr>
            <a:xfrm>
              <a:off x="1206026"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3</a:t>
              </a:r>
            </a:p>
          </p:txBody>
        </p:sp>
      </p:grpSp>
      <p:sp>
        <p:nvSpPr>
          <p:cNvPr id="21" name="TextBox 20"/>
          <p:cNvSpPr txBox="1"/>
          <p:nvPr/>
        </p:nvSpPr>
        <p:spPr>
          <a:xfrm>
            <a:off x="1791266" y="5331023"/>
            <a:ext cx="771365"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Carrots</a:t>
            </a:r>
          </a:p>
        </p:txBody>
      </p:sp>
      <p:sp>
        <p:nvSpPr>
          <p:cNvPr id="22" name="TextBox 21"/>
          <p:cNvSpPr txBox="1"/>
          <p:nvPr/>
        </p:nvSpPr>
        <p:spPr>
          <a:xfrm>
            <a:off x="3520459" y="5329297"/>
            <a:ext cx="593432"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Peas</a:t>
            </a:r>
          </a:p>
        </p:txBody>
      </p:sp>
      <p:sp>
        <p:nvSpPr>
          <p:cNvPr id="23" name="TextBox 22"/>
          <p:cNvSpPr txBox="1"/>
          <p:nvPr/>
        </p:nvSpPr>
        <p:spPr>
          <a:xfrm>
            <a:off x="5019835" y="5329297"/>
            <a:ext cx="771365"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Lettuce</a:t>
            </a:r>
          </a:p>
        </p:txBody>
      </p:sp>
      <p:sp>
        <p:nvSpPr>
          <p:cNvPr id="24" name="TextBox 23"/>
          <p:cNvSpPr txBox="1"/>
          <p:nvPr/>
        </p:nvSpPr>
        <p:spPr>
          <a:xfrm>
            <a:off x="6552249" y="5329297"/>
            <a:ext cx="959878"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Tomatoes</a:t>
            </a:r>
          </a:p>
        </p:txBody>
      </p:sp>
      <p:sp>
        <p:nvSpPr>
          <p:cNvPr id="18" name="Title 1"/>
          <p:cNvSpPr txBox="1">
            <a:spLocks/>
          </p:cNvSpPr>
          <p:nvPr/>
        </p:nvSpPr>
        <p:spPr>
          <a:xfrm>
            <a:off x="304800" y="3345429"/>
            <a:ext cx="6477000" cy="524872"/>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pPr algn="l"/>
            <a:r>
              <a:rPr lang="en-US" sz="2400" b="1" i="1" dirty="0">
                <a:latin typeface="Arial" panose="020B0604020202020204" pitchFamily="34" charset="0"/>
                <a:ea typeface="Roboto" panose="02000000000000000000" pitchFamily="2" charset="0"/>
                <a:cs typeface="Arial" panose="020B0604020202020204" pitchFamily="34" charset="0"/>
              </a:rPr>
              <a:t>When </a:t>
            </a:r>
            <a:r>
              <a:rPr lang="en-US" sz="2400" b="1" i="1" dirty="0" err="1">
                <a:latin typeface="Arial" panose="020B0604020202020204" pitchFamily="34" charset="0"/>
                <a:ea typeface="Roboto" panose="02000000000000000000" pitchFamily="2" charset="0"/>
                <a:cs typeface="Arial" panose="020B0604020202020204" pitchFamily="34" charset="0"/>
              </a:rPr>
              <a:t>i</a:t>
            </a:r>
            <a:r>
              <a:rPr lang="en-US" sz="2400" b="1" i="1" dirty="0">
                <a:latin typeface="Arial" panose="020B0604020202020204" pitchFamily="34" charset="0"/>
                <a:ea typeface="Roboto" panose="02000000000000000000" pitchFamily="2" charset="0"/>
                <a:cs typeface="Arial" panose="020B0604020202020204" pitchFamily="34" charset="0"/>
              </a:rPr>
              <a:t> = 2 … console.log(“I love Lettuce”)</a:t>
            </a:r>
            <a:endParaRPr lang="en-US" sz="2400" i="1" dirty="0">
              <a:latin typeface="Arial" panose="020B0604020202020204" pitchFamily="34" charset="0"/>
              <a:ea typeface="Roboto" panose="02000000000000000000" pitchFamily="2" charset="0"/>
              <a:cs typeface="Arial" panose="020B0604020202020204" pitchFamily="34" charset="0"/>
            </a:endParaRPr>
          </a:p>
        </p:txBody>
      </p:sp>
      <p:sp>
        <p:nvSpPr>
          <p:cNvPr id="2" name="Down Arrow 1"/>
          <p:cNvSpPr/>
          <p:nvPr/>
        </p:nvSpPr>
        <p:spPr>
          <a:xfrm>
            <a:off x="5078041" y="4114800"/>
            <a:ext cx="713159" cy="66096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17210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04800" y="98052"/>
            <a:ext cx="69342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Run That Loop</a:t>
            </a:r>
          </a:p>
        </p:txBody>
      </p:sp>
      <p:pic>
        <p:nvPicPr>
          <p:cNvPr id="6" name="Picture 5"/>
          <p:cNvPicPr>
            <a:picLocks noChangeAspect="1"/>
          </p:cNvPicPr>
          <p:nvPr/>
        </p:nvPicPr>
        <p:blipFill rotWithShape="1">
          <a:blip r:embed="rId2"/>
          <a:srcRect b="40385"/>
          <a:stretch/>
        </p:blipFill>
        <p:spPr>
          <a:xfrm>
            <a:off x="304800" y="838200"/>
            <a:ext cx="8544767" cy="2362200"/>
          </a:xfrm>
          <a:prstGeom prst="rect">
            <a:avLst/>
          </a:prstGeom>
        </p:spPr>
      </p:pic>
      <p:grpSp>
        <p:nvGrpSpPr>
          <p:cNvPr id="20" name="Group 19"/>
          <p:cNvGrpSpPr/>
          <p:nvPr/>
        </p:nvGrpSpPr>
        <p:grpSpPr>
          <a:xfrm>
            <a:off x="1335370" y="4876800"/>
            <a:ext cx="6483626" cy="1524000"/>
            <a:chOff x="-5742034" y="1600199"/>
            <a:chExt cx="8522140" cy="2402189"/>
          </a:xfrm>
        </p:grpSpPr>
        <p:sp>
          <p:nvSpPr>
            <p:cNvPr id="7" name="Rectangle 6"/>
            <p:cNvSpPr/>
            <p:nvPr/>
          </p:nvSpPr>
          <p:spPr>
            <a:xfrm>
              <a:off x="-5742034" y="1600199"/>
              <a:ext cx="8522140" cy="1905000"/>
            </a:xfrm>
            <a:prstGeom prst="rect">
              <a:avLst/>
            </a:prstGeom>
            <a:solidFill>
              <a:schemeClr val="tx1">
                <a:lumMod val="85000"/>
                <a:lumOff val="15000"/>
                <a:alpha val="9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5486400" y="1828800"/>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3423247" y="18287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1334694" y="18287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53859" y="1803399"/>
              <a:ext cx="1845619" cy="151714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5066293" y="3517258"/>
              <a:ext cx="1079208"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0 </a:t>
              </a:r>
            </a:p>
          </p:txBody>
        </p:sp>
        <p:sp>
          <p:nvSpPr>
            <p:cNvPr id="13" name="TextBox 12"/>
            <p:cNvSpPr txBox="1"/>
            <p:nvPr/>
          </p:nvSpPr>
          <p:spPr>
            <a:xfrm>
              <a:off x="-3003140"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1</a:t>
              </a:r>
            </a:p>
          </p:txBody>
        </p:sp>
        <p:sp>
          <p:nvSpPr>
            <p:cNvPr id="14" name="TextBox 13"/>
            <p:cNvSpPr txBox="1"/>
            <p:nvPr/>
          </p:nvSpPr>
          <p:spPr>
            <a:xfrm>
              <a:off x="-1004107"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2</a:t>
              </a:r>
            </a:p>
          </p:txBody>
        </p:sp>
        <p:sp>
          <p:nvSpPr>
            <p:cNvPr id="15" name="TextBox 14"/>
            <p:cNvSpPr txBox="1"/>
            <p:nvPr/>
          </p:nvSpPr>
          <p:spPr>
            <a:xfrm>
              <a:off x="1206026" y="3517258"/>
              <a:ext cx="1013890" cy="485130"/>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Index 3</a:t>
              </a:r>
            </a:p>
          </p:txBody>
        </p:sp>
      </p:grpSp>
      <p:sp>
        <p:nvSpPr>
          <p:cNvPr id="21" name="TextBox 20"/>
          <p:cNvSpPr txBox="1"/>
          <p:nvPr/>
        </p:nvSpPr>
        <p:spPr>
          <a:xfrm>
            <a:off x="1791266" y="5331023"/>
            <a:ext cx="771365"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Carrots</a:t>
            </a:r>
          </a:p>
        </p:txBody>
      </p:sp>
      <p:sp>
        <p:nvSpPr>
          <p:cNvPr id="22" name="TextBox 21"/>
          <p:cNvSpPr txBox="1"/>
          <p:nvPr/>
        </p:nvSpPr>
        <p:spPr>
          <a:xfrm>
            <a:off x="3520459" y="5329297"/>
            <a:ext cx="593432"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Peas</a:t>
            </a:r>
          </a:p>
        </p:txBody>
      </p:sp>
      <p:sp>
        <p:nvSpPr>
          <p:cNvPr id="23" name="TextBox 22"/>
          <p:cNvSpPr txBox="1"/>
          <p:nvPr/>
        </p:nvSpPr>
        <p:spPr>
          <a:xfrm>
            <a:off x="5019835" y="5329297"/>
            <a:ext cx="771365"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Lettuce</a:t>
            </a:r>
          </a:p>
        </p:txBody>
      </p:sp>
      <p:sp>
        <p:nvSpPr>
          <p:cNvPr id="24" name="TextBox 23"/>
          <p:cNvSpPr txBox="1"/>
          <p:nvPr/>
        </p:nvSpPr>
        <p:spPr>
          <a:xfrm>
            <a:off x="6552249" y="5329297"/>
            <a:ext cx="959878" cy="307777"/>
          </a:xfrm>
          <a:prstGeom prst="rect">
            <a:avLst/>
          </a:prstGeom>
          <a:noFill/>
        </p:spPr>
        <p:txBody>
          <a:bodyPr wrap="none" rtlCol="0">
            <a:spAutoFit/>
          </a:bodyPr>
          <a:lstStyle/>
          <a:p>
            <a:r>
              <a:rPr lang="en-US" sz="1400" dirty="0">
                <a:latin typeface="Arial" panose="020B0604020202020204" pitchFamily="34" charset="0"/>
                <a:cs typeface="Arial" panose="020B0604020202020204" pitchFamily="34" charset="0"/>
              </a:rPr>
              <a:t>Tomatoes</a:t>
            </a:r>
          </a:p>
        </p:txBody>
      </p:sp>
      <p:sp>
        <p:nvSpPr>
          <p:cNvPr id="18" name="Title 1"/>
          <p:cNvSpPr txBox="1">
            <a:spLocks/>
          </p:cNvSpPr>
          <p:nvPr/>
        </p:nvSpPr>
        <p:spPr>
          <a:xfrm>
            <a:off x="304800" y="3345429"/>
            <a:ext cx="6934200" cy="524872"/>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pPr algn="l"/>
            <a:r>
              <a:rPr lang="en-US" sz="2400" b="1" i="1" dirty="0">
                <a:latin typeface="Arial" panose="020B0604020202020204" pitchFamily="34" charset="0"/>
                <a:ea typeface="Roboto" panose="02000000000000000000" pitchFamily="2" charset="0"/>
                <a:cs typeface="Arial" panose="020B0604020202020204" pitchFamily="34" charset="0"/>
              </a:rPr>
              <a:t>When </a:t>
            </a:r>
            <a:r>
              <a:rPr lang="en-US" sz="2400" b="1" i="1" dirty="0" err="1">
                <a:latin typeface="Arial" panose="020B0604020202020204" pitchFamily="34" charset="0"/>
                <a:ea typeface="Roboto" panose="02000000000000000000" pitchFamily="2" charset="0"/>
                <a:cs typeface="Arial" panose="020B0604020202020204" pitchFamily="34" charset="0"/>
              </a:rPr>
              <a:t>i</a:t>
            </a:r>
            <a:r>
              <a:rPr lang="en-US" sz="2400" b="1" i="1" dirty="0">
                <a:latin typeface="Arial" panose="020B0604020202020204" pitchFamily="34" charset="0"/>
                <a:ea typeface="Roboto" panose="02000000000000000000" pitchFamily="2" charset="0"/>
                <a:cs typeface="Arial" panose="020B0604020202020204" pitchFamily="34" charset="0"/>
              </a:rPr>
              <a:t> = 3 … console.log(“I love Tomatoes”)</a:t>
            </a:r>
            <a:endParaRPr lang="en-US" sz="2400" i="1" dirty="0">
              <a:latin typeface="Arial" panose="020B0604020202020204" pitchFamily="34" charset="0"/>
              <a:ea typeface="Roboto" panose="02000000000000000000" pitchFamily="2" charset="0"/>
              <a:cs typeface="Arial" panose="020B0604020202020204" pitchFamily="34" charset="0"/>
            </a:endParaRPr>
          </a:p>
        </p:txBody>
      </p:sp>
      <p:sp>
        <p:nvSpPr>
          <p:cNvPr id="2" name="Down Arrow 1"/>
          <p:cNvSpPr/>
          <p:nvPr/>
        </p:nvSpPr>
        <p:spPr>
          <a:xfrm>
            <a:off x="6646839" y="4114800"/>
            <a:ext cx="713159" cy="66096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216958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 name="Rectangle 8"/>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10" name="TextBox 9"/>
          <p:cNvSpPr txBox="1"/>
          <p:nvPr/>
        </p:nvSpPr>
        <p:spPr>
          <a:xfrm>
            <a:off x="304800" y="762000"/>
            <a:ext cx="8686800" cy="4154984"/>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Code Creation: For-Loop Zoo</a:t>
            </a:r>
          </a:p>
          <a:p>
            <a:endParaRPr lang="en-US" sz="2400" b="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Spend a few moments, re-writing the code below using a for-loop.</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Feel encouraged to use the code from the previous example as guide.</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Then try to explain to the person next to you how the code works.  </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p:txBody>
      </p:sp>
      <p:sp>
        <p:nvSpPr>
          <p:cNvPr id="6" name="TextBox 5"/>
          <p:cNvSpPr txBox="1"/>
          <p:nvPr/>
        </p:nvSpPr>
        <p:spPr>
          <a:xfrm>
            <a:off x="3581400" y="124825"/>
            <a:ext cx="5410200" cy="369332"/>
          </a:xfrm>
          <a:prstGeom prst="rect">
            <a:avLst/>
          </a:prstGeom>
          <a:noFill/>
        </p:spPr>
        <p:txBody>
          <a:bodyPr wrap="square" rtlCol="0">
            <a:spAutoFit/>
          </a:bodyPr>
          <a:lstStyle/>
          <a:p>
            <a:pPr algn="r"/>
            <a:r>
              <a:rPr lang="en-US" b="1" dirty="0">
                <a:latin typeface="Arial" panose="020B0604020202020204" pitchFamily="34" charset="0"/>
                <a:ea typeface="Roboto" pitchFamily="2" charset="0"/>
                <a:cs typeface="Arial" panose="020B0604020202020204" pitchFamily="34" charset="0"/>
              </a:rPr>
              <a:t>Activity</a:t>
            </a:r>
            <a:r>
              <a:rPr lang="en-US" i="1" dirty="0">
                <a:latin typeface="Arial" panose="020B0604020202020204" pitchFamily="34" charset="0"/>
                <a:ea typeface="Roboto" pitchFamily="2" charset="0"/>
                <a:cs typeface="Arial" panose="020B0604020202020204" pitchFamily="34" charset="0"/>
              </a:rPr>
              <a:t>: </a:t>
            </a:r>
            <a:r>
              <a:rPr lang="en-US" dirty="0">
                <a:latin typeface="Arial" panose="020B0604020202020204" pitchFamily="34" charset="0"/>
                <a:ea typeface="Roboto" pitchFamily="2" charset="0"/>
                <a:cs typeface="Arial" panose="020B0604020202020204" pitchFamily="34" charset="0"/>
              </a:rPr>
              <a:t>5-ZooLoop </a:t>
            </a:r>
            <a:r>
              <a:rPr lang="en-US" b="1" dirty="0">
                <a:latin typeface="Arial" panose="020B0604020202020204" pitchFamily="34" charset="0"/>
                <a:ea typeface="Roboto" pitchFamily="2" charset="0"/>
                <a:cs typeface="Arial" panose="020B0604020202020204" pitchFamily="34" charset="0"/>
              </a:rPr>
              <a:t>|  Suggested Time: </a:t>
            </a:r>
            <a:r>
              <a:rPr lang="en-US" dirty="0">
                <a:latin typeface="Arial" panose="020B0604020202020204" pitchFamily="34" charset="0"/>
                <a:ea typeface="Roboto" pitchFamily="2" charset="0"/>
                <a:cs typeface="Arial" panose="020B0604020202020204" pitchFamily="34" charset="0"/>
              </a:rPr>
              <a:t>15 min</a:t>
            </a:r>
            <a:endParaRPr lang="en-US" i="1" dirty="0">
              <a:latin typeface="Arial" panose="020B0604020202020204" pitchFamily="34" charset="0"/>
              <a:ea typeface="Roboto" pitchFamily="2" charset="0"/>
              <a:cs typeface="Arial" panose="020B0604020202020204" pitchFamily="34" charset="0"/>
            </a:endParaRPr>
          </a:p>
        </p:txBody>
      </p:sp>
      <p:pic>
        <p:nvPicPr>
          <p:cNvPr id="7" name="Picture 6"/>
          <p:cNvPicPr>
            <a:picLocks noChangeAspect="1"/>
          </p:cNvPicPr>
          <p:nvPr/>
        </p:nvPicPr>
        <p:blipFill>
          <a:blip r:embed="rId3"/>
          <a:stretch>
            <a:fillRect/>
          </a:stretch>
        </p:blipFill>
        <p:spPr>
          <a:xfrm>
            <a:off x="3048000" y="4572000"/>
            <a:ext cx="5638800" cy="1447800"/>
          </a:xfrm>
          <a:prstGeom prst="rect">
            <a:avLst/>
          </a:prstGeom>
        </p:spPr>
      </p:pic>
    </p:spTree>
    <p:extLst>
      <p:ext uri="{BB962C8B-B14F-4D97-AF65-F5344CB8AC3E}">
        <p14:creationId xmlns:p14="http://schemas.microsoft.com/office/powerpoint/2010/main" val="393814235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 name="Rectangle 8"/>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10" name="TextBox 9"/>
          <p:cNvSpPr txBox="1"/>
          <p:nvPr/>
        </p:nvSpPr>
        <p:spPr>
          <a:xfrm>
            <a:off x="304800" y="762000"/>
            <a:ext cx="8686800" cy="5262979"/>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Code Creation: Another Loop (Time Permitting)</a:t>
            </a:r>
          </a:p>
          <a:p>
            <a:endParaRPr lang="en-US" sz="2400" b="1"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Starting from scratch, create a for loop that prints the following lines: </a:t>
            </a:r>
            <a:br>
              <a:rPr lang="en-US" sz="2400" dirty="0">
                <a:latin typeface="Arial" panose="020B0604020202020204" pitchFamily="34" charset="0"/>
                <a:ea typeface="Roboto" pitchFamily="2" charset="0"/>
                <a:cs typeface="Arial" panose="020B0604020202020204" pitchFamily="34" charset="0"/>
              </a:rPr>
            </a:br>
            <a:br>
              <a:rPr lang="en-US" sz="2400" dirty="0">
                <a:latin typeface="Arial" panose="020B0604020202020204" pitchFamily="34" charset="0"/>
                <a:ea typeface="Roboto" pitchFamily="2" charset="0"/>
                <a:cs typeface="Arial" panose="020B0604020202020204" pitchFamily="34" charset="0"/>
              </a:rPr>
            </a:br>
            <a:r>
              <a:rPr lang="en-US" sz="2400" dirty="0">
                <a:latin typeface="Arial" panose="020B0604020202020204" pitchFamily="34" charset="0"/>
                <a:ea typeface="Roboto" pitchFamily="2" charset="0"/>
                <a:cs typeface="Arial" panose="020B0604020202020204" pitchFamily="34" charset="0"/>
              </a:rPr>
              <a:t>I am 0</a:t>
            </a:r>
            <a:br>
              <a:rPr lang="en-US" sz="2400" dirty="0">
                <a:latin typeface="Arial" panose="020B0604020202020204" pitchFamily="34" charset="0"/>
                <a:ea typeface="Roboto" pitchFamily="2" charset="0"/>
                <a:cs typeface="Arial" panose="020B0604020202020204" pitchFamily="34" charset="0"/>
              </a:rPr>
            </a:br>
            <a:r>
              <a:rPr lang="en-US" sz="2400" dirty="0">
                <a:latin typeface="Arial" panose="020B0604020202020204" pitchFamily="34" charset="0"/>
                <a:ea typeface="Roboto" pitchFamily="2" charset="0"/>
                <a:cs typeface="Arial" panose="020B0604020202020204" pitchFamily="34" charset="0"/>
              </a:rPr>
              <a:t>I am 1 </a:t>
            </a:r>
            <a:br>
              <a:rPr lang="en-US" sz="2400" dirty="0">
                <a:latin typeface="Arial" panose="020B0604020202020204" pitchFamily="34" charset="0"/>
                <a:ea typeface="Roboto" pitchFamily="2" charset="0"/>
                <a:cs typeface="Arial" panose="020B0604020202020204" pitchFamily="34" charset="0"/>
              </a:rPr>
            </a:br>
            <a:r>
              <a:rPr lang="en-US" sz="2400" dirty="0">
                <a:latin typeface="Arial" panose="020B0604020202020204" pitchFamily="34" charset="0"/>
                <a:ea typeface="Roboto" pitchFamily="2" charset="0"/>
                <a:cs typeface="Arial" panose="020B0604020202020204" pitchFamily="34" charset="0"/>
              </a:rPr>
              <a:t>I am 2</a:t>
            </a:r>
            <a:br>
              <a:rPr lang="en-US" sz="2400" dirty="0">
                <a:latin typeface="Arial" panose="020B0604020202020204" pitchFamily="34" charset="0"/>
                <a:ea typeface="Roboto" pitchFamily="2" charset="0"/>
                <a:cs typeface="Arial" panose="020B0604020202020204" pitchFamily="34" charset="0"/>
              </a:rPr>
            </a:br>
            <a:r>
              <a:rPr lang="en-US" sz="2400" dirty="0">
                <a:latin typeface="Arial" panose="020B0604020202020204" pitchFamily="34" charset="0"/>
                <a:ea typeface="Roboto" pitchFamily="2" charset="0"/>
                <a:cs typeface="Arial" panose="020B0604020202020204" pitchFamily="34" charset="0"/>
              </a:rPr>
              <a:t>I am 3</a:t>
            </a:r>
            <a:br>
              <a:rPr lang="en-US" sz="2400" dirty="0">
                <a:latin typeface="Arial" panose="020B0604020202020204" pitchFamily="34" charset="0"/>
                <a:ea typeface="Roboto" pitchFamily="2" charset="0"/>
                <a:cs typeface="Arial" panose="020B0604020202020204" pitchFamily="34" charset="0"/>
              </a:rPr>
            </a:br>
            <a:r>
              <a:rPr lang="en-US" sz="2400" dirty="0">
                <a:latin typeface="Arial" panose="020B0604020202020204" pitchFamily="34" charset="0"/>
                <a:ea typeface="Roboto" pitchFamily="2" charset="0"/>
                <a:cs typeface="Arial" panose="020B0604020202020204" pitchFamily="34" charset="0"/>
              </a:rPr>
              <a:t>I am 4</a:t>
            </a:r>
            <a:br>
              <a:rPr lang="en-US" sz="2400" dirty="0">
                <a:latin typeface="Arial" panose="020B0604020202020204" pitchFamily="34" charset="0"/>
                <a:ea typeface="Roboto" pitchFamily="2" charset="0"/>
                <a:cs typeface="Arial" panose="020B0604020202020204" pitchFamily="34" charset="0"/>
              </a:rPr>
            </a:br>
            <a:endParaRPr lang="en-US" sz="2400"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Don’t use an array in this case.</a:t>
            </a:r>
          </a:p>
          <a:p>
            <a:pPr marL="342900" indent="-3429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342900" indent="-3429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Start from scratch :-P</a:t>
            </a:r>
          </a:p>
        </p:txBody>
      </p:sp>
      <p:sp>
        <p:nvSpPr>
          <p:cNvPr id="6" name="TextBox 5"/>
          <p:cNvSpPr txBox="1"/>
          <p:nvPr/>
        </p:nvSpPr>
        <p:spPr>
          <a:xfrm>
            <a:off x="3048000" y="124825"/>
            <a:ext cx="5943600" cy="369332"/>
          </a:xfrm>
          <a:prstGeom prst="rect">
            <a:avLst/>
          </a:prstGeom>
          <a:noFill/>
        </p:spPr>
        <p:txBody>
          <a:bodyPr wrap="square" rtlCol="0">
            <a:spAutoFit/>
          </a:bodyPr>
          <a:lstStyle/>
          <a:p>
            <a:pPr algn="r"/>
            <a:r>
              <a:rPr lang="en-US" b="1" dirty="0">
                <a:latin typeface="Arial" panose="020B0604020202020204" pitchFamily="34" charset="0"/>
                <a:ea typeface="Roboto" pitchFamily="2" charset="0"/>
                <a:cs typeface="Arial" panose="020B0604020202020204" pitchFamily="34" charset="0"/>
              </a:rPr>
              <a:t>Activity</a:t>
            </a:r>
            <a:r>
              <a:rPr lang="en-US" i="1" dirty="0">
                <a:latin typeface="Arial" panose="020B0604020202020204" pitchFamily="34" charset="0"/>
                <a:ea typeface="Roboto" pitchFamily="2" charset="0"/>
                <a:cs typeface="Arial" panose="020B0604020202020204" pitchFamily="34" charset="0"/>
              </a:rPr>
              <a:t>: </a:t>
            </a:r>
            <a:r>
              <a:rPr lang="en-US" dirty="0">
                <a:latin typeface="Arial" panose="020B0604020202020204" pitchFamily="34" charset="0"/>
                <a:ea typeface="Roboto" pitchFamily="2" charset="0"/>
                <a:cs typeface="Arial" panose="020B0604020202020204" pitchFamily="34" charset="0"/>
              </a:rPr>
              <a:t>6-AnotherLoop </a:t>
            </a:r>
            <a:r>
              <a:rPr lang="en-US" b="1" dirty="0">
                <a:latin typeface="Arial" panose="020B0604020202020204" pitchFamily="34" charset="0"/>
                <a:ea typeface="Roboto" pitchFamily="2" charset="0"/>
                <a:cs typeface="Arial" panose="020B0604020202020204" pitchFamily="34" charset="0"/>
              </a:rPr>
              <a:t>|  Suggested Time: </a:t>
            </a:r>
            <a:r>
              <a:rPr lang="en-US" dirty="0">
                <a:latin typeface="Arial" panose="020B0604020202020204" pitchFamily="34" charset="0"/>
                <a:ea typeface="Roboto" pitchFamily="2" charset="0"/>
                <a:cs typeface="Arial" panose="020B0604020202020204" pitchFamily="34" charset="0"/>
              </a:rPr>
              <a:t>15 min</a:t>
            </a:r>
            <a:endParaRPr lang="en-US" i="1"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6501974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 name="Rectangle 8"/>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10" name="TextBox 9"/>
          <p:cNvSpPr txBox="1"/>
          <p:nvPr/>
        </p:nvSpPr>
        <p:spPr>
          <a:xfrm>
            <a:off x="304800" y="762000"/>
            <a:ext cx="8686800" cy="4893647"/>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Code Creation: Hard Loop (Time Permitting)</a:t>
            </a:r>
          </a:p>
          <a:p>
            <a:endParaRPr lang="en-US" sz="2400" b="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Starting from scratch, create code that loops through the following array: </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And prints out the names of the animals on the farm.</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Then using the .</a:t>
            </a:r>
            <a:r>
              <a:rPr lang="en-US" sz="2400" dirty="0" err="1">
                <a:latin typeface="Arial" panose="020B0604020202020204" pitchFamily="34" charset="0"/>
                <a:ea typeface="Roboto" pitchFamily="2" charset="0"/>
                <a:cs typeface="Arial" panose="020B0604020202020204" pitchFamily="34" charset="0"/>
              </a:rPr>
              <a:t>charAt</a:t>
            </a:r>
            <a:r>
              <a:rPr lang="en-US" sz="2400" dirty="0">
                <a:latin typeface="Arial" panose="020B0604020202020204" pitchFamily="34" charset="0"/>
                <a:ea typeface="Roboto" pitchFamily="2" charset="0"/>
                <a:cs typeface="Arial" panose="020B0604020202020204" pitchFamily="34" charset="0"/>
              </a:rPr>
              <a:t>() method (research it) check if the first letter in the animal’s name begins with a “c” or “o”. If it does then create an alert saying: “Starts with c or an o!”</a:t>
            </a:r>
          </a:p>
        </p:txBody>
      </p:sp>
      <p:sp>
        <p:nvSpPr>
          <p:cNvPr id="6" name="TextBox 5"/>
          <p:cNvSpPr txBox="1"/>
          <p:nvPr/>
        </p:nvSpPr>
        <p:spPr>
          <a:xfrm>
            <a:off x="3048000" y="124825"/>
            <a:ext cx="5943600" cy="369332"/>
          </a:xfrm>
          <a:prstGeom prst="rect">
            <a:avLst/>
          </a:prstGeom>
          <a:noFill/>
        </p:spPr>
        <p:txBody>
          <a:bodyPr wrap="square" rtlCol="0">
            <a:spAutoFit/>
          </a:bodyPr>
          <a:lstStyle/>
          <a:p>
            <a:pPr algn="r"/>
            <a:r>
              <a:rPr lang="en-US" b="1" dirty="0">
                <a:latin typeface="Arial" panose="020B0604020202020204" pitchFamily="34" charset="0"/>
                <a:ea typeface="Roboto" pitchFamily="2" charset="0"/>
                <a:cs typeface="Arial" panose="020B0604020202020204" pitchFamily="34" charset="0"/>
              </a:rPr>
              <a:t>Activity</a:t>
            </a:r>
            <a:r>
              <a:rPr lang="en-US" i="1" dirty="0">
                <a:latin typeface="Arial" panose="020B0604020202020204" pitchFamily="34" charset="0"/>
                <a:ea typeface="Roboto" pitchFamily="2" charset="0"/>
                <a:cs typeface="Arial" panose="020B0604020202020204" pitchFamily="34" charset="0"/>
              </a:rPr>
              <a:t>: </a:t>
            </a:r>
            <a:r>
              <a:rPr lang="en-US" dirty="0">
                <a:latin typeface="Arial" panose="020B0604020202020204" pitchFamily="34" charset="0"/>
                <a:ea typeface="Roboto" pitchFamily="2" charset="0"/>
                <a:cs typeface="Arial" panose="020B0604020202020204" pitchFamily="34" charset="0"/>
              </a:rPr>
              <a:t>7-HardLoop </a:t>
            </a:r>
            <a:r>
              <a:rPr lang="en-US" b="1" dirty="0">
                <a:latin typeface="Arial" panose="020B0604020202020204" pitchFamily="34" charset="0"/>
                <a:ea typeface="Roboto" pitchFamily="2" charset="0"/>
                <a:cs typeface="Arial" panose="020B0604020202020204" pitchFamily="34" charset="0"/>
              </a:rPr>
              <a:t>|  Suggested Time: </a:t>
            </a:r>
            <a:r>
              <a:rPr lang="en-US" dirty="0">
                <a:latin typeface="Arial" panose="020B0604020202020204" pitchFamily="34" charset="0"/>
                <a:ea typeface="Roboto" pitchFamily="2" charset="0"/>
                <a:cs typeface="Arial" panose="020B0604020202020204" pitchFamily="34" charset="0"/>
              </a:rPr>
              <a:t>30 min</a:t>
            </a:r>
            <a:endParaRPr lang="en-US" i="1" dirty="0">
              <a:latin typeface="Arial" panose="020B0604020202020204" pitchFamily="34" charset="0"/>
              <a:ea typeface="Roboto" pitchFamily="2" charset="0"/>
              <a:cs typeface="Arial" panose="020B0604020202020204" pitchFamily="34" charset="0"/>
            </a:endParaRPr>
          </a:p>
        </p:txBody>
      </p:sp>
      <p:pic>
        <p:nvPicPr>
          <p:cNvPr id="2" name="Picture 1"/>
          <p:cNvPicPr>
            <a:picLocks noChangeAspect="1"/>
          </p:cNvPicPr>
          <p:nvPr/>
        </p:nvPicPr>
        <p:blipFill>
          <a:blip r:embed="rId3"/>
          <a:stretch>
            <a:fillRect/>
          </a:stretch>
        </p:blipFill>
        <p:spPr>
          <a:xfrm>
            <a:off x="838199" y="2527118"/>
            <a:ext cx="7608087" cy="673282"/>
          </a:xfrm>
          <a:prstGeom prst="rect">
            <a:avLst/>
          </a:prstGeom>
        </p:spPr>
      </p:pic>
    </p:spTree>
    <p:extLst>
      <p:ext uri="{BB962C8B-B14F-4D97-AF65-F5344CB8AC3E}">
        <p14:creationId xmlns:p14="http://schemas.microsoft.com/office/powerpoint/2010/main" val="22293465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Rock Paper Scissors</a:t>
            </a:r>
          </a:p>
        </p:txBody>
      </p:sp>
      <p:sp>
        <p:nvSpPr>
          <p:cNvPr id="3" name="Title 1"/>
          <p:cNvSpPr txBox="1">
            <a:spLocks/>
          </p:cNvSpPr>
          <p:nvPr/>
        </p:nvSpPr>
        <p:spPr>
          <a:xfrm>
            <a:off x="390606" y="3787302"/>
            <a:ext cx="8229600" cy="871860"/>
          </a:xfrm>
          <a:prstGeom prst="rect">
            <a:avLst/>
          </a:prstGeom>
        </p:spPr>
        <p:txBody>
          <a:bodyPr vert="horz" lIns="91440" tIns="45720" rIns="91440" bIns="45720" rtlCol="0" anchor="ctr">
            <a:normAutofit/>
          </a:bodyPr>
          <a:lstStyle>
            <a:lvl1pPr algn="l" defTabSz="685800" rtl="0" eaLnBrk="1" latinLnBrk="0" hangingPunct="1">
              <a:spcBef>
                <a:spcPct val="0"/>
              </a:spcBef>
              <a:buNone/>
              <a:defRPr sz="4100" b="1" i="1" kern="1200">
                <a:solidFill>
                  <a:schemeClr val="bg1"/>
                </a:solidFill>
                <a:latin typeface="Arial" panose="020B0604020202020204" pitchFamily="34" charset="0"/>
                <a:ea typeface="+mj-ea"/>
                <a:cs typeface="Arial" panose="020B0604020202020204" pitchFamily="34" charset="0"/>
              </a:defRPr>
            </a:lvl1pPr>
          </a:lstStyle>
          <a:p>
            <a:r>
              <a:rPr lang="en-US" sz="2400" dirty="0"/>
              <a:t>Rest of Class!</a:t>
            </a:r>
          </a:p>
        </p:txBody>
      </p:sp>
    </p:spTree>
    <p:extLst>
      <p:ext uri="{BB962C8B-B14F-4D97-AF65-F5344CB8AC3E}">
        <p14:creationId xmlns:p14="http://schemas.microsoft.com/office/powerpoint/2010/main" val="143193951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I’ma</a:t>
            </a:r>
            <a:r>
              <a:rPr lang="en-US" dirty="0"/>
              <a:t> Beat You…</a:t>
            </a:r>
          </a:p>
        </p:txBody>
      </p:sp>
      <p:sp>
        <p:nvSpPr>
          <p:cNvPr id="23" name="Title 1"/>
          <p:cNvSpPr txBox="1">
            <a:spLocks/>
          </p:cNvSpPr>
          <p:nvPr/>
        </p:nvSpPr>
        <p:spPr>
          <a:xfrm>
            <a:off x="304800" y="3963105"/>
            <a:ext cx="8534400" cy="2209800"/>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3600" b="1" i="1" dirty="0">
                <a:latin typeface="Arial" panose="020B0604020202020204" pitchFamily="34" charset="0"/>
                <a:ea typeface="Roboto" panose="02000000000000000000" pitchFamily="2" charset="0"/>
                <a:cs typeface="Arial" panose="020B0604020202020204" pitchFamily="34" charset="0"/>
              </a:rPr>
              <a:t>Play Rock Paper Scissors with the Person Next to You!</a:t>
            </a:r>
            <a:br>
              <a:rPr lang="en-US" sz="3600" b="1" i="1" dirty="0">
                <a:latin typeface="Arial" panose="020B0604020202020204" pitchFamily="34" charset="0"/>
                <a:ea typeface="Roboto" panose="02000000000000000000" pitchFamily="2" charset="0"/>
                <a:cs typeface="Arial" panose="020B0604020202020204" pitchFamily="34" charset="0"/>
              </a:rPr>
            </a:br>
            <a:br>
              <a:rPr lang="en-US" sz="3600" b="1" i="1" dirty="0">
                <a:latin typeface="Arial" panose="020B0604020202020204" pitchFamily="34" charset="0"/>
                <a:ea typeface="Roboto" panose="02000000000000000000" pitchFamily="2" charset="0"/>
                <a:cs typeface="Arial" panose="020B0604020202020204" pitchFamily="34" charset="0"/>
              </a:rPr>
            </a:br>
            <a:r>
              <a:rPr lang="en-US" sz="2400" i="1" dirty="0">
                <a:latin typeface="Arial" panose="020B0604020202020204" pitchFamily="34" charset="0"/>
                <a:ea typeface="Roboto" panose="02000000000000000000" pitchFamily="2" charset="0"/>
                <a:cs typeface="Arial" panose="020B0604020202020204" pitchFamily="34" charset="0"/>
              </a:rPr>
              <a:t>Play 5 Rounds</a:t>
            </a:r>
          </a:p>
        </p:txBody>
      </p:sp>
      <p:pic>
        <p:nvPicPr>
          <p:cNvPr id="1026" name="Picture 2" descr="http://www.stickycomics.com/wp-content/uploads/rock_paper_scissors_olympic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0800" y="838200"/>
            <a:ext cx="4324350" cy="29405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51116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Basics Recap</a:t>
            </a:r>
          </a:p>
        </p:txBody>
      </p:sp>
    </p:spTree>
    <p:extLst>
      <p:ext uri="{BB962C8B-B14F-4D97-AF65-F5344CB8AC3E}">
        <p14:creationId xmlns:p14="http://schemas.microsoft.com/office/powerpoint/2010/main" val="250986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741" y="609600"/>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 name="Rectangle 8"/>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10" name="TextBox 9"/>
          <p:cNvSpPr txBox="1"/>
          <p:nvPr/>
        </p:nvSpPr>
        <p:spPr>
          <a:xfrm>
            <a:off x="304800" y="762000"/>
            <a:ext cx="8686800" cy="4154984"/>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Code Creation: Pseudocode</a:t>
            </a:r>
          </a:p>
          <a:p>
            <a:endParaRPr lang="en-US" sz="2400" b="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With a partner, spend a few moments outlining all the steps and conditions that go into rock paper scissors. </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Try to break it down into steps that you could “code out”</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Think of basic elements like loops, if-then statements, arrays, alerts, etc.</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Be prepared to share your outlined approach.</a:t>
            </a:r>
          </a:p>
        </p:txBody>
      </p:sp>
      <p:sp>
        <p:nvSpPr>
          <p:cNvPr id="6" name="TextBox 5"/>
          <p:cNvSpPr txBox="1"/>
          <p:nvPr/>
        </p:nvSpPr>
        <p:spPr>
          <a:xfrm>
            <a:off x="3200400" y="124825"/>
            <a:ext cx="5791200" cy="369332"/>
          </a:xfrm>
          <a:prstGeom prst="rect">
            <a:avLst/>
          </a:prstGeom>
          <a:noFill/>
        </p:spPr>
        <p:txBody>
          <a:bodyPr wrap="square" rtlCol="0">
            <a:spAutoFit/>
          </a:bodyPr>
          <a:lstStyle/>
          <a:p>
            <a:pPr algn="r"/>
            <a:r>
              <a:rPr lang="en-US" b="1" dirty="0">
                <a:latin typeface="Arial" panose="020B0604020202020204" pitchFamily="34" charset="0"/>
                <a:ea typeface="Roboto" pitchFamily="2" charset="0"/>
                <a:cs typeface="Arial" panose="020B0604020202020204" pitchFamily="34" charset="0"/>
              </a:rPr>
              <a:t>Activity</a:t>
            </a:r>
            <a:r>
              <a:rPr lang="en-US" i="1" dirty="0">
                <a:latin typeface="Arial" panose="020B0604020202020204" pitchFamily="34" charset="0"/>
                <a:ea typeface="Roboto" pitchFamily="2" charset="0"/>
                <a:cs typeface="Arial" panose="020B0604020202020204" pitchFamily="34" charset="0"/>
              </a:rPr>
              <a:t>:</a:t>
            </a:r>
            <a:r>
              <a:rPr lang="en-US" dirty="0">
                <a:latin typeface="Arial" panose="020B0604020202020204" pitchFamily="34" charset="0"/>
                <a:ea typeface="Roboto" pitchFamily="2" charset="0"/>
                <a:cs typeface="Arial" panose="020B0604020202020204" pitchFamily="34" charset="0"/>
              </a:rPr>
              <a:t> 8-PseudoCode </a:t>
            </a:r>
            <a:r>
              <a:rPr lang="en-US" b="1" dirty="0">
                <a:latin typeface="Arial" panose="020B0604020202020204" pitchFamily="34" charset="0"/>
                <a:ea typeface="Roboto" pitchFamily="2" charset="0"/>
                <a:cs typeface="Arial" panose="020B0604020202020204" pitchFamily="34" charset="0"/>
              </a:rPr>
              <a:t>|  Suggested Time: </a:t>
            </a:r>
            <a:r>
              <a:rPr lang="en-US" dirty="0">
                <a:latin typeface="Arial" panose="020B0604020202020204" pitchFamily="34" charset="0"/>
                <a:ea typeface="Roboto" pitchFamily="2" charset="0"/>
                <a:cs typeface="Arial" panose="020B0604020202020204" pitchFamily="34" charset="0"/>
              </a:rPr>
              <a:t>8 min</a:t>
            </a:r>
            <a:endParaRPr lang="en-US" i="1"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16881184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Basically a Coder!</a:t>
            </a:r>
          </a:p>
        </p:txBody>
      </p:sp>
      <p:sp>
        <p:nvSpPr>
          <p:cNvPr id="23" name="Title 1"/>
          <p:cNvSpPr txBox="1">
            <a:spLocks/>
          </p:cNvSpPr>
          <p:nvPr/>
        </p:nvSpPr>
        <p:spPr>
          <a:xfrm>
            <a:off x="304800" y="1447800"/>
            <a:ext cx="8534400" cy="3429000"/>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3600" b="1" i="1" dirty="0">
                <a:latin typeface="Arial" panose="020B0604020202020204" pitchFamily="34" charset="0"/>
                <a:ea typeface="Roboto" panose="02000000000000000000" pitchFamily="2" charset="0"/>
                <a:cs typeface="Arial" panose="020B0604020202020204" pitchFamily="34" charset="0"/>
              </a:rPr>
              <a:t>You just </a:t>
            </a:r>
            <a:r>
              <a:rPr lang="en-US" sz="3600" b="1" i="1" dirty="0" err="1">
                <a:latin typeface="Arial" panose="020B0604020202020204" pitchFamily="34" charset="0"/>
                <a:ea typeface="Roboto" panose="02000000000000000000" pitchFamily="2" charset="0"/>
                <a:cs typeface="Arial" panose="020B0604020202020204" pitchFamily="34" charset="0"/>
              </a:rPr>
              <a:t>pseudocoded</a:t>
            </a:r>
            <a:r>
              <a:rPr lang="en-US" sz="3600" b="1" i="1" dirty="0">
                <a:latin typeface="Arial" panose="020B0604020202020204" pitchFamily="34" charset="0"/>
                <a:ea typeface="Roboto" panose="02000000000000000000" pitchFamily="2" charset="0"/>
                <a:cs typeface="Arial" panose="020B0604020202020204" pitchFamily="34" charset="0"/>
              </a:rPr>
              <a:t>!</a:t>
            </a:r>
            <a:endParaRPr lang="en-US" sz="3600" i="1"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1363250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Basically a Coder!</a:t>
            </a:r>
          </a:p>
        </p:txBody>
      </p:sp>
      <p:sp>
        <p:nvSpPr>
          <p:cNvPr id="23" name="Title 1"/>
          <p:cNvSpPr txBox="1">
            <a:spLocks/>
          </p:cNvSpPr>
          <p:nvPr/>
        </p:nvSpPr>
        <p:spPr>
          <a:xfrm>
            <a:off x="304800" y="1447800"/>
            <a:ext cx="8534400" cy="3429000"/>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3600" b="1" i="1" dirty="0">
                <a:latin typeface="Arial" panose="020B0604020202020204" pitchFamily="34" charset="0"/>
                <a:ea typeface="Roboto" panose="02000000000000000000" pitchFamily="2" charset="0"/>
                <a:cs typeface="Arial" panose="020B0604020202020204" pitchFamily="34" charset="0"/>
              </a:rPr>
              <a:t>Now… for the rest of the class YOU will be coding it out. </a:t>
            </a:r>
            <a:endParaRPr lang="en-US" sz="3600" i="1"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135906295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Basically a Coder!</a:t>
            </a:r>
          </a:p>
        </p:txBody>
      </p:sp>
      <p:sp>
        <p:nvSpPr>
          <p:cNvPr id="23" name="Title 1"/>
          <p:cNvSpPr txBox="1">
            <a:spLocks/>
          </p:cNvSpPr>
          <p:nvPr/>
        </p:nvSpPr>
        <p:spPr>
          <a:xfrm>
            <a:off x="304800" y="1447800"/>
            <a:ext cx="8534400" cy="3429000"/>
          </a:xfrm>
          <a:prstGeom prst="rect">
            <a:avLst/>
          </a:prstGeom>
          <a:ln>
            <a:no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3600" b="1" i="1" dirty="0">
                <a:latin typeface="Arial" panose="020B0604020202020204" pitchFamily="34" charset="0"/>
                <a:ea typeface="Roboto" panose="02000000000000000000" pitchFamily="2" charset="0"/>
                <a:cs typeface="Arial" panose="020B0604020202020204" pitchFamily="34" charset="0"/>
              </a:rPr>
              <a:t>Don’t worry. We’ll be here to help you along the way.</a:t>
            </a:r>
            <a:endParaRPr lang="en-US" sz="3600" i="1" dirty="0">
              <a:latin typeface="Arial" panose="020B0604020202020204" pitchFamily="34" charset="0"/>
              <a:ea typeface="Roboto" panose="02000000000000000000" pitchFamily="2" charset="0"/>
              <a:cs typeface="Arial" panose="020B0604020202020204" pitchFamily="34" charset="0"/>
            </a:endParaRPr>
          </a:p>
        </p:txBody>
      </p:sp>
    </p:spTree>
    <p:extLst>
      <p:ext uri="{BB962C8B-B14F-4D97-AF65-F5344CB8AC3E}">
        <p14:creationId xmlns:p14="http://schemas.microsoft.com/office/powerpoint/2010/main" val="3044200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Final Solution</a:t>
            </a:r>
          </a:p>
        </p:txBody>
      </p:sp>
      <p:sp>
        <p:nvSpPr>
          <p:cNvPr id="23" name="Title 1"/>
          <p:cNvSpPr txBox="1">
            <a:spLocks/>
          </p:cNvSpPr>
          <p:nvPr/>
        </p:nvSpPr>
        <p:spPr>
          <a:xfrm>
            <a:off x="304800" y="1447800"/>
            <a:ext cx="8534400" cy="3429000"/>
          </a:xfrm>
          <a:prstGeom prst="rect">
            <a:avLst/>
          </a:prstGeom>
          <a:ln>
            <a:solidFill>
              <a:schemeClr val="accent1"/>
            </a:solid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3600" b="1" i="1" dirty="0">
                <a:latin typeface="Arial" panose="020B0604020202020204" pitchFamily="34" charset="0"/>
                <a:ea typeface="Roboto" panose="02000000000000000000" pitchFamily="2" charset="0"/>
                <a:cs typeface="Arial" panose="020B0604020202020204" pitchFamily="34" charset="0"/>
              </a:rPr>
              <a:t>Instructor: Demo </a:t>
            </a:r>
          </a:p>
          <a:p>
            <a:r>
              <a:rPr lang="en-US" sz="3600" i="1" dirty="0">
                <a:latin typeface="Arial" panose="020B0604020202020204" pitchFamily="34" charset="0"/>
                <a:ea typeface="Roboto" panose="02000000000000000000" pitchFamily="2" charset="0"/>
                <a:cs typeface="Arial" panose="020B0604020202020204" pitchFamily="34" charset="0"/>
              </a:rPr>
              <a:t>(rps-9.html | 9-RPS-Coded) </a:t>
            </a:r>
          </a:p>
        </p:txBody>
      </p:sp>
    </p:spTree>
    <p:extLst>
      <p:ext uri="{BB962C8B-B14F-4D97-AF65-F5344CB8AC3E}">
        <p14:creationId xmlns:p14="http://schemas.microsoft.com/office/powerpoint/2010/main" val="20474548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11741" y="689615"/>
            <a:ext cx="9155741" cy="562658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panose="020B0604020202020204" pitchFamily="34" charset="0"/>
              <a:cs typeface="Arial" panose="020B0604020202020204" pitchFamily="34" charset="0"/>
            </a:endParaRPr>
          </a:p>
        </p:txBody>
      </p:sp>
      <p:sp>
        <p:nvSpPr>
          <p:cNvPr id="9" name="Rectangle 8"/>
          <p:cNvSpPr/>
          <p:nvPr/>
        </p:nvSpPr>
        <p:spPr>
          <a:xfrm>
            <a:off x="304800" y="98052"/>
            <a:ext cx="5257800" cy="461665"/>
          </a:xfrm>
          <a:prstGeom prst="rect">
            <a:avLst/>
          </a:prstGeom>
        </p:spPr>
        <p:txBody>
          <a:bodyPr wrap="square">
            <a:spAutoFit/>
          </a:bodyPr>
          <a:lstStyle/>
          <a:p>
            <a:r>
              <a:rPr lang="en-US" sz="2400" b="1" dirty="0">
                <a:latin typeface="Arial" panose="020B0604020202020204" pitchFamily="34" charset="0"/>
                <a:cs typeface="Arial" panose="020B0604020202020204" pitchFamily="34" charset="0"/>
              </a:rPr>
              <a:t>&gt; YOUR TURN!!</a:t>
            </a:r>
          </a:p>
        </p:txBody>
      </p:sp>
      <p:sp>
        <p:nvSpPr>
          <p:cNvPr id="10" name="TextBox 9"/>
          <p:cNvSpPr txBox="1"/>
          <p:nvPr/>
        </p:nvSpPr>
        <p:spPr>
          <a:xfrm>
            <a:off x="304800" y="762000"/>
            <a:ext cx="8686800" cy="5539978"/>
          </a:xfrm>
          <a:prstGeom prst="rect">
            <a:avLst/>
          </a:prstGeom>
          <a:noFill/>
        </p:spPr>
        <p:txBody>
          <a:bodyPr wrap="square" rtlCol="0">
            <a:spAutoFit/>
          </a:bodyPr>
          <a:lstStyle/>
          <a:p>
            <a:r>
              <a:rPr lang="en-US" sz="2400" b="1" dirty="0">
                <a:latin typeface="Arial" panose="020B0604020202020204" pitchFamily="34" charset="0"/>
                <a:ea typeface="Roboto" pitchFamily="2" charset="0"/>
                <a:cs typeface="Arial" panose="020B0604020202020204" pitchFamily="34" charset="0"/>
              </a:rPr>
              <a:t>Code Creation: Coding out RPS</a:t>
            </a: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With groups of 4, begin the process of coding out the Rock-Paper-Scissors Game. </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dirty="0">
                <a:latin typeface="Arial" panose="020B0604020202020204" pitchFamily="34" charset="0"/>
                <a:ea typeface="Roboto" pitchFamily="2" charset="0"/>
                <a:cs typeface="Arial" panose="020B0604020202020204" pitchFamily="34" charset="0"/>
              </a:rPr>
              <a:t>Do as much as you can, on your own but raise your hand regularly to ask a TA or Instructor to help.</a:t>
            </a:r>
          </a:p>
          <a:p>
            <a:pPr marL="457200" indent="-457200">
              <a:buFont typeface="Arial" panose="020B0604020202020204" pitchFamily="34" charset="0"/>
              <a:buChar char="•"/>
            </a:pPr>
            <a:endParaRPr lang="en-US" sz="2400" b="1"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sz="2400" b="1" dirty="0">
                <a:latin typeface="Arial" panose="020B0604020202020204" pitchFamily="34" charset="0"/>
                <a:ea typeface="Roboto" pitchFamily="2" charset="0"/>
                <a:cs typeface="Arial" panose="020B0604020202020204" pitchFamily="34" charset="0"/>
              </a:rPr>
              <a:t>Note: </a:t>
            </a:r>
            <a:r>
              <a:rPr lang="en-US" sz="2400" dirty="0">
                <a:latin typeface="Arial" panose="020B0604020202020204" pitchFamily="34" charset="0"/>
                <a:ea typeface="Roboto" pitchFamily="2" charset="0"/>
                <a:cs typeface="Arial" panose="020B0604020202020204" pitchFamily="34" charset="0"/>
              </a:rPr>
              <a:t>Don’t worry. We know this will be very challenging. We also know that you won’t know where to start. In fact, we haven’t shown you EVERYTHING you need yet. But that’s okay. Accepting the confusion is a HUGE first step in becoming a coder.</a:t>
            </a:r>
          </a:p>
          <a:p>
            <a:pPr marL="457200" indent="-457200">
              <a:buFont typeface="Arial" panose="020B0604020202020204" pitchFamily="34" charset="0"/>
              <a:buChar char="•"/>
            </a:pPr>
            <a:endParaRPr lang="en-US" sz="2400" dirty="0">
              <a:latin typeface="Arial" panose="020B0604020202020204" pitchFamily="34" charset="0"/>
              <a:ea typeface="Roboto" pitchFamily="2" charset="0"/>
              <a:cs typeface="Arial" panose="020B0604020202020204" pitchFamily="34" charset="0"/>
            </a:endParaRPr>
          </a:p>
          <a:p>
            <a:pPr marL="457200" indent="-457200">
              <a:buFont typeface="Arial" panose="020B0604020202020204" pitchFamily="34" charset="0"/>
              <a:buChar char="•"/>
            </a:pPr>
            <a:r>
              <a:rPr lang="en-US" b="1" dirty="0">
                <a:latin typeface="Arial" panose="020B0604020202020204" pitchFamily="34" charset="0"/>
                <a:ea typeface="Roboto" pitchFamily="2" charset="0"/>
                <a:cs typeface="Arial" panose="020B0604020202020204" pitchFamily="34" charset="0"/>
              </a:rPr>
              <a:t>Note to Instructor/TAs: </a:t>
            </a:r>
            <a:r>
              <a:rPr lang="en-US" dirty="0">
                <a:latin typeface="Arial" panose="020B0604020202020204" pitchFamily="34" charset="0"/>
                <a:ea typeface="Roboto" pitchFamily="2" charset="0"/>
                <a:cs typeface="Arial" panose="020B0604020202020204" pitchFamily="34" charset="0"/>
              </a:rPr>
              <a:t>Use the files in RPS-Coded to help guide students through the process. Feel free to bits of code that are relevant on the projector.</a:t>
            </a:r>
            <a:r>
              <a:rPr lang="en-US" sz="2400" dirty="0">
                <a:latin typeface="Arial" panose="020B0604020202020204" pitchFamily="34" charset="0"/>
                <a:ea typeface="Roboto" pitchFamily="2" charset="0"/>
                <a:cs typeface="Arial" panose="020B0604020202020204" pitchFamily="34" charset="0"/>
              </a:rPr>
              <a:t> </a:t>
            </a:r>
            <a:endParaRPr lang="en-US" sz="2400" b="1" dirty="0">
              <a:latin typeface="Arial" panose="020B0604020202020204" pitchFamily="34" charset="0"/>
              <a:ea typeface="Roboto" pitchFamily="2" charset="0"/>
              <a:cs typeface="Arial" panose="020B0604020202020204" pitchFamily="34" charset="0"/>
            </a:endParaRPr>
          </a:p>
        </p:txBody>
      </p:sp>
      <p:sp>
        <p:nvSpPr>
          <p:cNvPr id="6" name="TextBox 5"/>
          <p:cNvSpPr txBox="1"/>
          <p:nvPr/>
        </p:nvSpPr>
        <p:spPr>
          <a:xfrm>
            <a:off x="2667000" y="124825"/>
            <a:ext cx="6324600" cy="369332"/>
          </a:xfrm>
          <a:prstGeom prst="rect">
            <a:avLst/>
          </a:prstGeom>
          <a:noFill/>
        </p:spPr>
        <p:txBody>
          <a:bodyPr wrap="square" rtlCol="0">
            <a:spAutoFit/>
          </a:bodyPr>
          <a:lstStyle/>
          <a:p>
            <a:pPr algn="r"/>
            <a:r>
              <a:rPr lang="en-US" b="1" dirty="0">
                <a:latin typeface="Arial" panose="020B0604020202020204" pitchFamily="34" charset="0"/>
                <a:ea typeface="Roboto" pitchFamily="2" charset="0"/>
                <a:cs typeface="Arial" panose="020B0604020202020204" pitchFamily="34" charset="0"/>
              </a:rPr>
              <a:t>Activity</a:t>
            </a:r>
            <a:r>
              <a:rPr lang="en-US" i="1" dirty="0">
                <a:latin typeface="Arial" panose="020B0604020202020204" pitchFamily="34" charset="0"/>
                <a:ea typeface="Roboto" pitchFamily="2" charset="0"/>
                <a:cs typeface="Arial" panose="020B0604020202020204" pitchFamily="34" charset="0"/>
              </a:rPr>
              <a:t>: </a:t>
            </a:r>
            <a:r>
              <a:rPr lang="en-US" dirty="0">
                <a:latin typeface="Arial" panose="020B0604020202020204" pitchFamily="34" charset="0"/>
                <a:ea typeface="Roboto" pitchFamily="2" charset="0"/>
                <a:cs typeface="Arial" panose="020B0604020202020204" pitchFamily="34" charset="0"/>
              </a:rPr>
              <a:t>9-RPS-Coded </a:t>
            </a:r>
            <a:r>
              <a:rPr lang="en-US" b="1" dirty="0">
                <a:latin typeface="Arial" panose="020B0604020202020204" pitchFamily="34" charset="0"/>
                <a:ea typeface="Roboto" pitchFamily="2" charset="0"/>
                <a:cs typeface="Arial" panose="020B0604020202020204" pitchFamily="34" charset="0"/>
              </a:rPr>
              <a:t>|  Suggested Time: </a:t>
            </a:r>
            <a:r>
              <a:rPr lang="en-US" dirty="0">
                <a:latin typeface="Arial" panose="020B0604020202020204" pitchFamily="34" charset="0"/>
                <a:ea typeface="Roboto" pitchFamily="2" charset="0"/>
                <a:cs typeface="Arial" panose="020B0604020202020204" pitchFamily="34" charset="0"/>
              </a:rPr>
              <a:t>1 hour 10 min</a:t>
            </a:r>
            <a:endParaRPr lang="en-US" i="1" dirty="0">
              <a:latin typeface="Arial" panose="020B0604020202020204" pitchFamily="34" charset="0"/>
              <a:ea typeface="Roboto" pitchFamily="2" charset="0"/>
              <a:cs typeface="Arial" panose="020B0604020202020204" pitchFamily="34" charset="0"/>
            </a:endParaRPr>
          </a:p>
        </p:txBody>
      </p:sp>
    </p:spTree>
    <p:extLst>
      <p:ext uri="{BB962C8B-B14F-4D97-AF65-F5344CB8AC3E}">
        <p14:creationId xmlns:p14="http://schemas.microsoft.com/office/powerpoint/2010/main" val="15574488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Recap Activity</a:t>
            </a:r>
          </a:p>
        </p:txBody>
      </p:sp>
      <p:sp>
        <p:nvSpPr>
          <p:cNvPr id="3" name="Title 1"/>
          <p:cNvSpPr txBox="1">
            <a:spLocks/>
          </p:cNvSpPr>
          <p:nvPr/>
        </p:nvSpPr>
        <p:spPr>
          <a:xfrm>
            <a:off x="390606" y="3787302"/>
            <a:ext cx="8229600" cy="871860"/>
          </a:xfrm>
          <a:prstGeom prst="rect">
            <a:avLst/>
          </a:prstGeom>
        </p:spPr>
        <p:txBody>
          <a:bodyPr vert="horz" lIns="91440" tIns="45720" rIns="91440" bIns="45720" rtlCol="0" anchor="ctr">
            <a:normAutofit/>
          </a:bodyPr>
          <a:lstStyle>
            <a:lvl1pPr algn="l" defTabSz="685800" rtl="0" eaLnBrk="1" latinLnBrk="0" hangingPunct="1">
              <a:spcBef>
                <a:spcPct val="0"/>
              </a:spcBef>
              <a:buNone/>
              <a:defRPr sz="4100" b="1" i="1" kern="1200">
                <a:solidFill>
                  <a:schemeClr val="bg1"/>
                </a:solidFill>
                <a:latin typeface="Arial" panose="020B0604020202020204" pitchFamily="34" charset="0"/>
                <a:ea typeface="+mj-ea"/>
                <a:cs typeface="Arial" panose="020B0604020202020204" pitchFamily="34" charset="0"/>
              </a:defRPr>
            </a:lvl1pPr>
          </a:lstStyle>
          <a:p>
            <a:r>
              <a:rPr lang="en-US" sz="2400" dirty="0"/>
              <a:t>Time Permitting</a:t>
            </a:r>
          </a:p>
        </p:txBody>
      </p:sp>
    </p:spTree>
    <p:extLst>
      <p:ext uri="{BB962C8B-B14F-4D97-AF65-F5344CB8AC3E}">
        <p14:creationId xmlns:p14="http://schemas.microsoft.com/office/powerpoint/2010/main" val="28790739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Questions</a:t>
            </a:r>
          </a:p>
        </p:txBody>
      </p:sp>
      <p:sp>
        <p:nvSpPr>
          <p:cNvPr id="23" name="Title 1"/>
          <p:cNvSpPr txBox="1">
            <a:spLocks/>
          </p:cNvSpPr>
          <p:nvPr/>
        </p:nvSpPr>
        <p:spPr>
          <a:xfrm>
            <a:off x="304800" y="1447800"/>
            <a:ext cx="8534400" cy="3429000"/>
          </a:xfrm>
          <a:prstGeom prst="rect">
            <a:avLst/>
          </a:prstGeom>
          <a:ln>
            <a:solidFill>
              <a:schemeClr val="accent1"/>
            </a:solidFill>
          </a:ln>
        </p:spPr>
        <p:txBody>
          <a:bodyPr vert="horz" lIns="91440" tIns="45720" rIns="91440" bIns="45720" rtlCol="0" anchor="ctr">
            <a:normAutofit/>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3200" b="1" i="1" dirty="0">
                <a:latin typeface="Arial" panose="020B0604020202020204" pitchFamily="34" charset="0"/>
                <a:ea typeface="Roboto" panose="02000000000000000000" pitchFamily="2" charset="0"/>
                <a:cs typeface="Arial" panose="020B0604020202020204" pitchFamily="34" charset="0"/>
              </a:rPr>
              <a:t>Let’s fill in the Missing Code (Together)</a:t>
            </a:r>
          </a:p>
          <a:p>
            <a:r>
              <a:rPr lang="en-US" sz="2400" i="1" dirty="0">
                <a:latin typeface="Arial" panose="020B0604020202020204" pitchFamily="34" charset="0"/>
                <a:ea typeface="Roboto" panose="02000000000000000000" pitchFamily="2" charset="0"/>
                <a:cs typeface="Arial" panose="020B0604020202020204" pitchFamily="34" charset="0"/>
              </a:rPr>
              <a:t>(</a:t>
            </a:r>
            <a:r>
              <a:rPr lang="en-US" sz="2400" i="1" dirty="0" err="1">
                <a:latin typeface="Arial" panose="020B0604020202020204" pitchFamily="34" charset="0"/>
                <a:ea typeface="Roboto" panose="02000000000000000000" pitchFamily="2" charset="0"/>
                <a:cs typeface="Arial" panose="020B0604020202020204" pitchFamily="34" charset="0"/>
              </a:rPr>
              <a:t>Recap_UNSOLVED</a:t>
            </a:r>
            <a:r>
              <a:rPr lang="en-US" sz="2400" i="1" dirty="0">
                <a:latin typeface="Arial" panose="020B0604020202020204" pitchFamily="34" charset="0"/>
                <a:ea typeface="Roboto" panose="02000000000000000000" pitchFamily="2" charset="0"/>
                <a:cs typeface="Arial" panose="020B0604020202020204" pitchFamily="34" charset="0"/>
              </a:rPr>
              <a:t> | 10-Recap) </a:t>
            </a:r>
          </a:p>
        </p:txBody>
      </p:sp>
    </p:spTree>
    <p:extLst>
      <p:ext uri="{BB962C8B-B14F-4D97-AF65-F5344CB8AC3E}">
        <p14:creationId xmlns:p14="http://schemas.microsoft.com/office/powerpoint/2010/main" val="36356063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a:t>
            </a:r>
          </a:p>
        </p:txBody>
      </p:sp>
    </p:spTree>
    <p:extLst>
      <p:ext uri="{BB962C8B-B14F-4D97-AF65-F5344CB8AC3E}">
        <p14:creationId xmlns:p14="http://schemas.microsoft.com/office/powerpoint/2010/main" val="33158883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Deep Philosophy</a:t>
            </a:r>
          </a:p>
        </p:txBody>
      </p:sp>
      <p:sp>
        <p:nvSpPr>
          <p:cNvPr id="23" name="Title 1"/>
          <p:cNvSpPr txBox="1">
            <a:spLocks/>
          </p:cNvSpPr>
          <p:nvPr/>
        </p:nvSpPr>
        <p:spPr>
          <a:xfrm>
            <a:off x="304800" y="2590800"/>
            <a:ext cx="8534400" cy="1524000"/>
          </a:xfrm>
          <a:prstGeom prst="rect">
            <a:avLst/>
          </a:prstGeom>
          <a:ln>
            <a:noFill/>
          </a:ln>
        </p:spPr>
        <p:txBody>
          <a:bodyPr vert="horz" lIns="91440" tIns="45720" rIns="91440" bIns="45720" rtlCol="0" anchor="ctr">
            <a:normAutofit fontScale="92500" lnSpcReduction="10000"/>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6000" b="1" i="1" dirty="0">
                <a:latin typeface="Arial" panose="020B0604020202020204" pitchFamily="34" charset="0"/>
                <a:ea typeface="Roboto" panose="02000000000000000000" pitchFamily="2" charset="0"/>
                <a:cs typeface="Arial" panose="020B0604020202020204" pitchFamily="34" charset="0"/>
              </a:rPr>
              <a:t>What is </a:t>
            </a:r>
            <a:r>
              <a:rPr lang="en-US" sz="6000" b="1" i="1" dirty="0" err="1">
                <a:latin typeface="Arial" panose="020B0604020202020204" pitchFamily="34" charset="0"/>
                <a:ea typeface="Roboto" panose="02000000000000000000" pitchFamily="2" charset="0"/>
                <a:cs typeface="Arial" panose="020B0604020202020204" pitchFamily="34" charset="0"/>
              </a:rPr>
              <a:t>Javascript</a:t>
            </a:r>
            <a:r>
              <a:rPr lang="en-US" sz="6000" b="1" i="1" dirty="0">
                <a:latin typeface="Arial" panose="020B0604020202020204" pitchFamily="34" charset="0"/>
                <a:ea typeface="Roboto" panose="02000000000000000000" pitchFamily="2" charset="0"/>
                <a:cs typeface="Arial" panose="020B0604020202020204" pitchFamily="34" charset="0"/>
              </a:rPr>
              <a:t>?</a:t>
            </a:r>
          </a:p>
          <a:p>
            <a:r>
              <a:rPr lang="en-US" sz="4700" i="1" dirty="0">
                <a:latin typeface="Arial" panose="020B0604020202020204" pitchFamily="34" charset="0"/>
                <a:ea typeface="Roboto" panose="02000000000000000000" pitchFamily="2" charset="0"/>
                <a:cs typeface="Arial" panose="020B0604020202020204" pitchFamily="34" charset="0"/>
              </a:rPr>
              <a:t>(And what is it used for?)</a:t>
            </a:r>
          </a:p>
        </p:txBody>
      </p:sp>
    </p:spTree>
    <p:extLst>
      <p:ext uri="{BB962C8B-B14F-4D97-AF65-F5344CB8AC3E}">
        <p14:creationId xmlns:p14="http://schemas.microsoft.com/office/powerpoint/2010/main" val="104969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Javascript</a:t>
            </a:r>
            <a:r>
              <a:rPr lang="en-US" dirty="0"/>
              <a:t> Definitions</a:t>
            </a:r>
          </a:p>
        </p:txBody>
      </p:sp>
      <p:sp>
        <p:nvSpPr>
          <p:cNvPr id="5" name="Content Placeholder 2"/>
          <p:cNvSpPr txBox="1">
            <a:spLocks/>
          </p:cNvSpPr>
          <p:nvPr/>
        </p:nvSpPr>
        <p:spPr>
          <a:xfrm>
            <a:off x="331586" y="838200"/>
            <a:ext cx="8736214" cy="48768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685800" indent="-457200">
              <a:spcBef>
                <a:spcPts val="0"/>
              </a:spcBef>
            </a:pPr>
            <a:r>
              <a:rPr lang="en-US" b="1" dirty="0" err="1">
                <a:latin typeface="Arial" panose="020B0604020202020204" pitchFamily="34" charset="0"/>
                <a:ea typeface="Roboto" panose="02000000000000000000" pitchFamily="2" charset="0"/>
                <a:cs typeface="Arial" panose="020B0604020202020204" pitchFamily="34" charset="0"/>
              </a:rPr>
              <a:t>Javascript</a:t>
            </a:r>
            <a:r>
              <a:rPr lang="en-US" dirty="0">
                <a:latin typeface="Arial" panose="020B0604020202020204" pitchFamily="34" charset="0"/>
                <a:ea typeface="Roboto" panose="02000000000000000000" pitchFamily="2" charset="0"/>
                <a:cs typeface="Arial" panose="020B0604020202020204" pitchFamily="34" charset="0"/>
              </a:rPr>
              <a:t> is the third of the three fundamental programming languages of the modern web (along with HTML, CSS)</a:t>
            </a:r>
          </a:p>
          <a:p>
            <a:pPr marL="685800" indent="-457200">
              <a:spcBef>
                <a:spcPts val="0"/>
              </a:spcBef>
            </a:pPr>
            <a:endParaRPr lang="en-US"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dirty="0" err="1">
                <a:latin typeface="Arial" panose="020B0604020202020204" pitchFamily="34" charset="0"/>
                <a:ea typeface="Roboto" panose="02000000000000000000" pitchFamily="2" charset="0"/>
                <a:cs typeface="Arial" panose="020B0604020202020204" pitchFamily="34" charset="0"/>
              </a:rPr>
              <a:t>Javascript</a:t>
            </a:r>
            <a:r>
              <a:rPr lang="en-US" dirty="0">
                <a:latin typeface="Arial" panose="020B0604020202020204" pitchFamily="34" charset="0"/>
                <a:ea typeface="Roboto" panose="02000000000000000000" pitchFamily="2" charset="0"/>
                <a:cs typeface="Arial" panose="020B0604020202020204" pitchFamily="34" charset="0"/>
              </a:rPr>
              <a:t> allows developers to create </a:t>
            </a:r>
            <a:r>
              <a:rPr lang="en-US" b="1" dirty="0">
                <a:latin typeface="Arial" panose="020B0604020202020204" pitchFamily="34" charset="0"/>
                <a:ea typeface="Roboto" panose="02000000000000000000" pitchFamily="2" charset="0"/>
                <a:cs typeface="Arial" panose="020B0604020202020204" pitchFamily="34" charset="0"/>
              </a:rPr>
              <a:t>dynamic </a:t>
            </a:r>
            <a:r>
              <a:rPr lang="en-US" dirty="0">
                <a:latin typeface="Arial" panose="020B0604020202020204" pitchFamily="34" charset="0"/>
                <a:ea typeface="Roboto" panose="02000000000000000000" pitchFamily="2" charset="0"/>
                <a:cs typeface="Arial" panose="020B0604020202020204" pitchFamily="34" charset="0"/>
              </a:rPr>
              <a:t>web applications capable of taking in user inputs, changing what’s displayed to users, animating elements, and much more.</a:t>
            </a:r>
          </a:p>
        </p:txBody>
      </p:sp>
      <p:pic>
        <p:nvPicPr>
          <p:cNvPr id="5124" name="Picture 4" descr="http://www.w3devcampus.com/wp-content/uploads/logoAndOther/logo_JavaScript.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77000" y="3800671"/>
            <a:ext cx="2098675" cy="2098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506125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Please… Don’t Pick Me.</a:t>
            </a:r>
          </a:p>
        </p:txBody>
      </p:sp>
      <p:sp>
        <p:nvSpPr>
          <p:cNvPr id="23" name="Title 1"/>
          <p:cNvSpPr txBox="1">
            <a:spLocks/>
          </p:cNvSpPr>
          <p:nvPr/>
        </p:nvSpPr>
        <p:spPr>
          <a:xfrm>
            <a:off x="304800" y="2590800"/>
            <a:ext cx="8534400" cy="1524000"/>
          </a:xfrm>
          <a:prstGeom prst="rect">
            <a:avLst/>
          </a:prstGeom>
          <a:ln>
            <a:noFill/>
          </a:ln>
        </p:spPr>
        <p:txBody>
          <a:bodyPr vert="horz" lIns="91440" tIns="45720" rIns="91440" bIns="45720" rtlCol="0" anchor="ctr">
            <a:normAutofit fontScale="92500" lnSpcReduction="10000"/>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6000" b="1" i="1" dirty="0">
                <a:latin typeface="Arial" panose="020B0604020202020204" pitchFamily="34" charset="0"/>
                <a:ea typeface="Roboto" panose="02000000000000000000" pitchFamily="2" charset="0"/>
                <a:cs typeface="Arial" panose="020B0604020202020204" pitchFamily="34" charset="0"/>
              </a:rPr>
              <a:t>What is a Variable?</a:t>
            </a:r>
          </a:p>
          <a:p>
            <a:r>
              <a:rPr lang="en-US" sz="4700" i="1" dirty="0">
                <a:latin typeface="Arial" panose="020B0604020202020204" pitchFamily="34" charset="0"/>
                <a:ea typeface="Roboto" panose="02000000000000000000" pitchFamily="2" charset="0"/>
                <a:cs typeface="Arial" panose="020B0604020202020204" pitchFamily="34" charset="0"/>
              </a:rPr>
              <a:t>(And how do we declare one?)</a:t>
            </a:r>
          </a:p>
        </p:txBody>
      </p:sp>
    </p:spTree>
    <p:extLst>
      <p:ext uri="{BB962C8B-B14F-4D97-AF65-F5344CB8AC3E}">
        <p14:creationId xmlns:p14="http://schemas.microsoft.com/office/powerpoint/2010/main" val="25593423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Variables</a:t>
            </a:r>
          </a:p>
        </p:txBody>
      </p:sp>
      <p:sp>
        <p:nvSpPr>
          <p:cNvPr id="5" name="Content Placeholder 2"/>
          <p:cNvSpPr txBox="1">
            <a:spLocks/>
          </p:cNvSpPr>
          <p:nvPr/>
        </p:nvSpPr>
        <p:spPr>
          <a:xfrm>
            <a:off x="451329" y="1066801"/>
            <a:ext cx="8583814" cy="4876800"/>
          </a:xfrm>
          <a:prstGeom prst="rect">
            <a:avLst/>
          </a:prstGeom>
        </p:spPr>
        <p:txBody>
          <a:bodyPr>
            <a:noAutofit/>
          </a:bodyPr>
          <a:lstStyle>
            <a:lvl1pPr marL="257175" indent="-257175" algn="l" defTabSz="6858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1pPr>
            <a:lvl2pPr marL="557213" indent="-214313" algn="l" defTabSz="685800"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2pPr>
            <a:lvl3pPr marL="857250" indent="-171450" algn="l" defTabSz="6858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3pPr>
            <a:lvl4pPr marL="12001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4pPr>
            <a:lvl5pPr marL="15430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5pPr>
            <a:lvl6pPr marL="18859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anose="020B0604020202020204" pitchFamily="34" charset="0"/>
              <a:buChar char="•"/>
              <a:defRPr sz="1500" kern="1200">
                <a:solidFill>
                  <a:schemeClr val="tx1"/>
                </a:solidFill>
                <a:latin typeface="+mn-lt"/>
                <a:ea typeface="+mn-ea"/>
                <a:cs typeface="+mn-cs"/>
              </a:defRPr>
            </a:lvl9pPr>
          </a:lstStyle>
          <a:p>
            <a:pPr marL="685800" indent="-457200">
              <a:spcBef>
                <a:spcPts val="0"/>
              </a:spcBef>
            </a:pPr>
            <a:r>
              <a:rPr lang="en-US" dirty="0">
                <a:latin typeface="Arial" panose="020B0604020202020204" pitchFamily="34" charset="0"/>
                <a:ea typeface="Roboto" panose="02000000000000000000" pitchFamily="2" charset="0"/>
                <a:cs typeface="Arial" panose="020B0604020202020204" pitchFamily="34" charset="0"/>
              </a:rPr>
              <a:t>Variables are the </a:t>
            </a:r>
            <a:r>
              <a:rPr lang="en-US" u="sng" dirty="0">
                <a:latin typeface="Arial" panose="020B0604020202020204" pitchFamily="34" charset="0"/>
                <a:ea typeface="Roboto" panose="02000000000000000000" pitchFamily="2" charset="0"/>
                <a:cs typeface="Arial" panose="020B0604020202020204" pitchFamily="34" charset="0"/>
              </a:rPr>
              <a:t>nouns</a:t>
            </a:r>
            <a:r>
              <a:rPr lang="en-US" dirty="0">
                <a:latin typeface="Arial" panose="020B0604020202020204" pitchFamily="34" charset="0"/>
                <a:ea typeface="Roboto" panose="02000000000000000000" pitchFamily="2" charset="0"/>
                <a:cs typeface="Arial" panose="020B0604020202020204" pitchFamily="34" charset="0"/>
              </a:rPr>
              <a:t> of programming.</a:t>
            </a:r>
            <a:endParaRPr lang="en-US" u="sng"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endParaRPr lang="en-US" u="sng"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dirty="0">
                <a:latin typeface="Arial" panose="020B0604020202020204" pitchFamily="34" charset="0"/>
                <a:ea typeface="Roboto" panose="02000000000000000000" pitchFamily="2" charset="0"/>
                <a:cs typeface="Arial" panose="020B0604020202020204" pitchFamily="34" charset="0"/>
              </a:rPr>
              <a:t>They are “things” (Numbers, Strings, Booleans, etc.)</a:t>
            </a:r>
          </a:p>
          <a:p>
            <a:pPr marL="685800" indent="-457200">
              <a:spcBef>
                <a:spcPts val="0"/>
              </a:spcBef>
            </a:pPr>
            <a:endParaRPr lang="en-US" dirty="0">
              <a:latin typeface="Arial" panose="020B0604020202020204" pitchFamily="34" charset="0"/>
              <a:ea typeface="Roboto" panose="02000000000000000000" pitchFamily="2" charset="0"/>
              <a:cs typeface="Arial" panose="020B0604020202020204" pitchFamily="34" charset="0"/>
            </a:endParaRPr>
          </a:p>
          <a:p>
            <a:pPr marL="685800" indent="-457200">
              <a:spcBef>
                <a:spcPts val="0"/>
              </a:spcBef>
            </a:pPr>
            <a:r>
              <a:rPr lang="en-US" dirty="0">
                <a:latin typeface="Arial" panose="020B0604020202020204" pitchFamily="34" charset="0"/>
                <a:ea typeface="Roboto" panose="02000000000000000000" pitchFamily="2" charset="0"/>
                <a:cs typeface="Arial" panose="020B0604020202020204" pitchFamily="34" charset="0"/>
              </a:rPr>
              <a:t>They are composed of </a:t>
            </a:r>
            <a:r>
              <a:rPr lang="en-US" u="sng" dirty="0">
                <a:latin typeface="Arial" panose="020B0604020202020204" pitchFamily="34" charset="0"/>
                <a:ea typeface="Roboto" panose="02000000000000000000" pitchFamily="2" charset="0"/>
                <a:cs typeface="Arial" panose="020B0604020202020204" pitchFamily="34" charset="0"/>
              </a:rPr>
              <a:t>variable names</a:t>
            </a:r>
            <a:r>
              <a:rPr lang="en-US" dirty="0">
                <a:latin typeface="Arial" panose="020B0604020202020204" pitchFamily="34" charset="0"/>
                <a:ea typeface="Roboto" panose="02000000000000000000" pitchFamily="2" charset="0"/>
                <a:cs typeface="Arial" panose="020B0604020202020204" pitchFamily="34" charset="0"/>
              </a:rPr>
              <a:t> and </a:t>
            </a:r>
            <a:r>
              <a:rPr lang="en-US" u="sng" dirty="0">
                <a:latin typeface="Arial" panose="020B0604020202020204" pitchFamily="34" charset="0"/>
                <a:ea typeface="Roboto" panose="02000000000000000000" pitchFamily="2" charset="0"/>
                <a:cs typeface="Arial" panose="020B0604020202020204" pitchFamily="34" charset="0"/>
              </a:rPr>
              <a:t>values</a:t>
            </a:r>
            <a:endParaRPr lang="en-US" dirty="0">
              <a:latin typeface="Arial" panose="020B0604020202020204" pitchFamily="34" charset="0"/>
              <a:ea typeface="Roboto" panose="02000000000000000000" pitchFamily="2" charset="0"/>
              <a:cs typeface="Arial" panose="020B0604020202020204" pitchFamily="34" charset="0"/>
            </a:endParaRPr>
          </a:p>
        </p:txBody>
      </p:sp>
      <p:pic>
        <p:nvPicPr>
          <p:cNvPr id="6" name="Picture 5"/>
          <p:cNvPicPr>
            <a:picLocks noChangeAspect="1"/>
          </p:cNvPicPr>
          <p:nvPr/>
        </p:nvPicPr>
        <p:blipFill>
          <a:blip r:embed="rId3"/>
          <a:stretch>
            <a:fillRect/>
          </a:stretch>
        </p:blipFill>
        <p:spPr>
          <a:xfrm>
            <a:off x="857250" y="3581400"/>
            <a:ext cx="7429500" cy="1685925"/>
          </a:xfrm>
          <a:prstGeom prst="rect">
            <a:avLst/>
          </a:prstGeom>
        </p:spPr>
      </p:pic>
    </p:spTree>
    <p:extLst>
      <p:ext uri="{BB962C8B-B14F-4D97-AF65-F5344CB8AC3E}">
        <p14:creationId xmlns:p14="http://schemas.microsoft.com/office/powerpoint/2010/main" val="19120302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Please… Don’t Pick Me.</a:t>
            </a:r>
          </a:p>
        </p:txBody>
      </p:sp>
      <p:sp>
        <p:nvSpPr>
          <p:cNvPr id="23" name="Title 1"/>
          <p:cNvSpPr txBox="1">
            <a:spLocks/>
          </p:cNvSpPr>
          <p:nvPr/>
        </p:nvSpPr>
        <p:spPr>
          <a:xfrm>
            <a:off x="304800" y="2590800"/>
            <a:ext cx="8534400" cy="1524000"/>
          </a:xfrm>
          <a:prstGeom prst="rect">
            <a:avLst/>
          </a:prstGeom>
          <a:ln>
            <a:noFill/>
          </a:ln>
        </p:spPr>
        <p:txBody>
          <a:bodyPr vert="horz" lIns="91440" tIns="45720" rIns="91440" bIns="45720" rtlCol="0" anchor="ctr">
            <a:normAutofit fontScale="70000" lnSpcReduction="20000"/>
          </a:bodyPr>
          <a:lstStyle>
            <a:lvl1pPr algn="ctr" defTabSz="685800" rtl="0" eaLnBrk="1" latinLnBrk="0" hangingPunct="1">
              <a:spcBef>
                <a:spcPct val="0"/>
              </a:spcBef>
              <a:buNone/>
              <a:defRPr sz="3300" kern="1200">
                <a:solidFill>
                  <a:schemeClr val="tx1"/>
                </a:solidFill>
                <a:latin typeface="+mj-lt"/>
                <a:ea typeface="+mj-ea"/>
                <a:cs typeface="+mj-cs"/>
              </a:defRPr>
            </a:lvl1pPr>
          </a:lstStyle>
          <a:p>
            <a:r>
              <a:rPr lang="en-US" sz="6000" b="1" i="1" dirty="0">
                <a:latin typeface="Arial" panose="020B0604020202020204" pitchFamily="34" charset="0"/>
                <a:ea typeface="Roboto" panose="02000000000000000000" pitchFamily="2" charset="0"/>
                <a:cs typeface="Arial" panose="020B0604020202020204" pitchFamily="34" charset="0"/>
              </a:rPr>
              <a:t>What is meant by console.log?</a:t>
            </a:r>
          </a:p>
          <a:p>
            <a:r>
              <a:rPr lang="en-US" sz="3400" i="1" dirty="0">
                <a:latin typeface="Arial" panose="020B0604020202020204" pitchFamily="34" charset="0"/>
                <a:ea typeface="Roboto" panose="02000000000000000000" pitchFamily="2" charset="0"/>
                <a:cs typeface="Arial" panose="020B0604020202020204" pitchFamily="34" charset="0"/>
              </a:rPr>
              <a:t>(And how does it differ from an alert, prompt, or confirm?)</a:t>
            </a:r>
          </a:p>
        </p:txBody>
      </p:sp>
    </p:spTree>
    <p:extLst>
      <p:ext uri="{BB962C8B-B14F-4D97-AF65-F5344CB8AC3E}">
        <p14:creationId xmlns:p14="http://schemas.microsoft.com/office/powerpoint/2010/main" val="41828835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1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2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1.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2.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3.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3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40.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5.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6.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7.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8.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ags/tag9.xml><?xml version="1.0" encoding="utf-8"?>
<p:tagLst xmlns:a="http://schemas.openxmlformats.org/drawingml/2006/main" xmlns:r="http://schemas.openxmlformats.org/officeDocument/2006/relationships" xmlns:p="http://schemas.openxmlformats.org/presentationml/2006/main">
  <p:tag name="__PE_HAS_URLS" val="oh hey this is notes box, due to this not being an empty string. woot."/>
</p:tagLst>
</file>

<file path=ppt/theme/theme1.xml><?xml version="1.0" encoding="utf-8"?>
<a:theme xmlns:a="http://schemas.openxmlformats.org/drawingml/2006/main" name="UCF -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utgers -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Unbrande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UTAusti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11207</TotalTime>
  <Words>1486</Words>
  <Application>Microsoft Office PowerPoint</Application>
  <PresentationFormat>On-screen Show (4:3)</PresentationFormat>
  <Paragraphs>295</Paragraphs>
  <Slides>48</Slides>
  <Notes>40</Notes>
  <HiddenSlides>0</HiddenSlides>
  <MMClips>0</MMClips>
  <ScaleCrop>false</ScaleCrop>
  <HeadingPairs>
    <vt:vector size="6" baseType="variant">
      <vt:variant>
        <vt:lpstr>Fonts Used</vt:lpstr>
      </vt:variant>
      <vt:variant>
        <vt:i4>4</vt:i4>
      </vt:variant>
      <vt:variant>
        <vt:lpstr>Theme</vt:lpstr>
      </vt:variant>
      <vt:variant>
        <vt:i4>4</vt:i4>
      </vt:variant>
      <vt:variant>
        <vt:lpstr>Slide Titles</vt:lpstr>
      </vt:variant>
      <vt:variant>
        <vt:i4>48</vt:i4>
      </vt:variant>
    </vt:vector>
  </HeadingPairs>
  <TitlesOfParts>
    <vt:vector size="56" baseType="lpstr">
      <vt:lpstr>Roboto</vt:lpstr>
      <vt:lpstr>Calibri Light</vt:lpstr>
      <vt:lpstr>Arial</vt:lpstr>
      <vt:lpstr>Calibri</vt:lpstr>
      <vt:lpstr>UCF - Theme</vt:lpstr>
      <vt:lpstr>Rutgers - Theme</vt:lpstr>
      <vt:lpstr>Unbranded</vt:lpstr>
      <vt:lpstr>UTAustin</vt:lpstr>
      <vt:lpstr>Jumping for JS</vt:lpstr>
      <vt:lpstr>Today’s Class</vt:lpstr>
      <vt:lpstr>Objectives</vt:lpstr>
      <vt:lpstr>Basics Recap</vt:lpstr>
      <vt:lpstr>Deep Philosophy</vt:lpstr>
      <vt:lpstr>Javascript Definitions</vt:lpstr>
      <vt:lpstr>Please… Don’t Pick Me.</vt:lpstr>
      <vt:lpstr>Basic Variables</vt:lpstr>
      <vt:lpstr>Please… Don’t Pick Me.</vt:lpstr>
      <vt:lpstr>Basic Variables</vt:lpstr>
      <vt:lpstr>Basic Variables</vt:lpstr>
      <vt:lpstr>Please… Don’t Pick Me.</vt:lpstr>
      <vt:lpstr>Writing to HTML</vt:lpstr>
      <vt:lpstr>Please… Don’t Pick Me.</vt:lpstr>
      <vt:lpstr>If-Then Statements</vt:lpstr>
      <vt:lpstr>Please… Don’t Pick Me.</vt:lpstr>
      <vt:lpstr>Basic Arrays </vt:lpstr>
      <vt:lpstr>PowerPoint Presentation</vt:lpstr>
      <vt:lpstr>PowerPoint Presentation</vt:lpstr>
      <vt:lpstr>PowerPoint Presentation</vt:lpstr>
      <vt:lpstr>For Loops</vt:lpstr>
      <vt:lpstr>Back to The Zoo Pen</vt:lpstr>
      <vt:lpstr>Back to The Zoo Pen (Logging)</vt:lpstr>
      <vt:lpstr>Please… Don’t Pick Me.</vt:lpstr>
      <vt:lpstr>Don’t Repeat Yourself (DRY)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Rock Paper Scissors</vt:lpstr>
      <vt:lpstr>I’ma Beat You…</vt:lpstr>
      <vt:lpstr>PowerPoint Presentation</vt:lpstr>
      <vt:lpstr>Basically a Coder!</vt:lpstr>
      <vt:lpstr>Basically a Coder!</vt:lpstr>
      <vt:lpstr>Basically a Coder!</vt:lpstr>
      <vt:lpstr>Demo Final Solution</vt:lpstr>
      <vt:lpstr>PowerPoint Presentation</vt:lpstr>
      <vt:lpstr>Recap Activity</vt:lpstr>
      <vt:lpstr>Demo Questions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DevChat #1 Introduction to Twitter Bootstrap:  Web Development for Noobs</dc:title>
  <dc:creator>ahaque89</dc:creator>
  <cp:lastModifiedBy>BraveDev3</cp:lastModifiedBy>
  <cp:revision>1500</cp:revision>
  <cp:lastPrinted>2016-01-30T16:23:56Z</cp:lastPrinted>
  <dcterms:created xsi:type="dcterms:W3CDTF">2015-01-20T17:19:00Z</dcterms:created>
  <dcterms:modified xsi:type="dcterms:W3CDTF">2016-08-01T18:54:28Z</dcterms:modified>
</cp:coreProperties>
</file>